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2" r:id="rId1"/>
  </p:sldMasterIdLst>
  <p:notesMasterIdLst>
    <p:notesMasterId r:id="rId50"/>
  </p:notesMasterIdLst>
  <p:handoutMasterIdLst>
    <p:handoutMasterId r:id="rId51"/>
  </p:handoutMasterIdLst>
  <p:sldIdLst>
    <p:sldId id="209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172" r:id="rId11"/>
    <p:sldId id="2173" r:id="rId12"/>
    <p:sldId id="267" r:id="rId13"/>
    <p:sldId id="268" r:id="rId14"/>
    <p:sldId id="269" r:id="rId15"/>
    <p:sldId id="2174" r:id="rId16"/>
    <p:sldId id="271" r:id="rId17"/>
    <p:sldId id="272" r:id="rId18"/>
    <p:sldId id="2175" r:id="rId19"/>
    <p:sldId id="274" r:id="rId20"/>
    <p:sldId id="2176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177" r:id="rId34"/>
    <p:sldId id="2179" r:id="rId35"/>
    <p:sldId id="2180" r:id="rId36"/>
    <p:sldId id="2181" r:id="rId37"/>
    <p:sldId id="292" r:id="rId38"/>
    <p:sldId id="293" r:id="rId39"/>
    <p:sldId id="294" r:id="rId40"/>
    <p:sldId id="295" r:id="rId41"/>
    <p:sldId id="296" r:id="rId42"/>
    <p:sldId id="297" r:id="rId43"/>
    <p:sldId id="2182" r:id="rId44"/>
    <p:sldId id="299" r:id="rId45"/>
    <p:sldId id="300" r:id="rId46"/>
    <p:sldId id="301" r:id="rId47"/>
    <p:sldId id="302" r:id="rId48"/>
    <p:sldId id="2167" r:id="rId49"/>
  </p:sldIdLst>
  <p:sldSz cx="12192000" cy="6858000"/>
  <p:notesSz cx="6858000" cy="9144000"/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4" userDrawn="1">
          <p15:clr>
            <a:srgbClr val="A4A3A4"/>
          </p15:clr>
        </p15:guide>
        <p15:guide id="2" pos="3780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pos="277" userDrawn="1">
          <p15:clr>
            <a:srgbClr val="A4A3A4"/>
          </p15:clr>
        </p15:guide>
        <p15:guide id="5" pos="3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7FF"/>
    <a:srgbClr val="E8E0EC"/>
    <a:srgbClr val="E39C7C"/>
    <a:srgbClr val="FF2E14"/>
    <a:srgbClr val="D72100"/>
    <a:srgbClr val="FE62AD"/>
    <a:srgbClr val="FE5C3F"/>
    <a:srgbClr val="B1A7A6"/>
    <a:srgbClr val="7EB3A3"/>
    <a:srgbClr val="C4B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44" autoAdjust="0"/>
    <p:restoredTop sz="83694" autoAdjust="0"/>
  </p:normalViewPr>
  <p:slideViewPr>
    <p:cSldViewPr>
      <p:cViewPr varScale="1">
        <p:scale>
          <a:sx n="114" d="100"/>
          <a:sy n="114" d="100"/>
        </p:scale>
        <p:origin x="200" y="168"/>
      </p:cViewPr>
      <p:guideLst>
        <p:guide orient="horz" pos="2234"/>
        <p:guide pos="3780"/>
        <p:guide orient="horz" pos="2274"/>
        <p:guide pos="277"/>
        <p:guide pos="3779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FEF1-A6B1-4D61-B1B1-CDFE1A8A2F99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ABA90-A8CD-4B23-AA03-20648CD97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5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D2CE-11B0-4CEA-8908-3E21561983A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578D-0438-4BB8-8AE6-D425B1BAB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6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68A4-3023-2045-8E14-7007D1453695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6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578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84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24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04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578B3212-365F-042D-C451-09A33245D6DA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68DBD5D3-9633-27D7-C352-4D6D3948C06C}"/>
              </a:ext>
            </a:extLst>
          </p:cNvPr>
          <p:cNvSpPr/>
          <p:nvPr userDrawn="1"/>
        </p:nvSpPr>
        <p:spPr>
          <a:xfrm>
            <a:off x="2" y="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999096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9982-1BD5-6D4E-A3CA-D8BE4BC8FD4A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39BEB73-2156-BDD5-0FEF-6665B7AB7BE3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7DA009C-4926-9E68-CFD2-D818EA10528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" y="836712"/>
            <a:ext cx="12191999" cy="58428"/>
          </a:xfrm>
          <a:prstGeom prst="rect">
            <a:avLst/>
          </a:prstGeom>
          <a:solidFill>
            <a:srgbClr val="D1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endParaRPr kumimoji="1" lang="zh-CN" altLang="en-US" sz="3200" b="1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93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794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86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0020-289C-B745-BFCF-4C350B75B66E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59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902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4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796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image1.png" descr="http://upload.wikimedia.org/wikipedia/en/a/a6/Fudan_University.png">
            <a:extLst>
              <a:ext uri="{FF2B5EF4-FFF2-40B4-BE49-F238E27FC236}">
                <a16:creationId xmlns:a16="http://schemas.microsoft.com/office/drawing/2014/main" id="{483F2725-9E64-02D8-7687-133824AFB14B}"/>
              </a:ext>
            </a:extLst>
          </p:cNvPr>
          <p:cNvPicPr>
            <a:picLocks/>
          </p:cNvPicPr>
          <p:nvPr userDrawn="1"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11334632" y="6347826"/>
            <a:ext cx="450000" cy="4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5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www.media.mit.edu/projects/distributed-learning-and-collaborative-learning-1/overview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6">
            <a:extLst>
              <a:ext uri="{FF2B5EF4-FFF2-40B4-BE49-F238E27FC236}">
                <a16:creationId xmlns:a16="http://schemas.microsoft.com/office/drawing/2014/main" id="{B128454A-7B9A-3B8F-9D5C-8C7EC5F634CA}"/>
              </a:ext>
            </a:extLst>
          </p:cNvPr>
          <p:cNvSpPr/>
          <p:nvPr/>
        </p:nvSpPr>
        <p:spPr>
          <a:xfrm>
            <a:off x="3867305" y="2586924"/>
            <a:ext cx="8324695" cy="1851519"/>
          </a:xfrm>
          <a:prstGeom prst="rect">
            <a:avLst/>
          </a:prstGeom>
          <a:solidFill>
            <a:srgbClr val="000000">
              <a:alpha val="675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highlight>
                <a:srgbClr val="808080"/>
              </a:highlight>
            </a:endParaRPr>
          </a:p>
        </p:txBody>
      </p:sp>
      <p:sp>
        <p:nvSpPr>
          <p:cNvPr id="3" name="Shape 117">
            <a:extLst>
              <a:ext uri="{FF2B5EF4-FFF2-40B4-BE49-F238E27FC236}">
                <a16:creationId xmlns:a16="http://schemas.microsoft.com/office/drawing/2014/main" id="{6130C9E6-098D-4B6B-393F-98DBC3397AEE}"/>
              </a:ext>
            </a:extLst>
          </p:cNvPr>
          <p:cNvSpPr txBox="1">
            <a:spLocks/>
          </p:cNvSpPr>
          <p:nvPr/>
        </p:nvSpPr>
        <p:spPr>
          <a:xfrm>
            <a:off x="4748100" y="2807119"/>
            <a:ext cx="6532476" cy="1411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30936">
              <a:lnSpc>
                <a:spcPct val="110000"/>
              </a:lnSpc>
              <a:defRPr sz="33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Federated</a:t>
            </a:r>
            <a:r>
              <a:rPr lang="zh-CN" altLang="en-US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Learning</a:t>
            </a:r>
            <a:endParaRPr lang="ja-JP" altLang="en-US" sz="36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Shape 115">
            <a:extLst>
              <a:ext uri="{FF2B5EF4-FFF2-40B4-BE49-F238E27FC236}">
                <a16:creationId xmlns:a16="http://schemas.microsoft.com/office/drawing/2014/main" id="{20AE74A6-7D24-0AD9-A676-85AAC3D9059A}"/>
              </a:ext>
            </a:extLst>
          </p:cNvPr>
          <p:cNvSpPr/>
          <p:nvPr/>
        </p:nvSpPr>
        <p:spPr>
          <a:xfrm>
            <a:off x="3867304" y="4481264"/>
            <a:ext cx="8323089" cy="821917"/>
          </a:xfrm>
          <a:prstGeom prst="rect">
            <a:avLst/>
          </a:prstGeom>
          <a:solidFill>
            <a:srgbClr val="C00000">
              <a:alpha val="795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lang="en-HK" dirty="0"/>
          </a:p>
        </p:txBody>
      </p:sp>
      <p:sp>
        <p:nvSpPr>
          <p:cNvPr id="7" name="Shape 118">
            <a:extLst>
              <a:ext uri="{FF2B5EF4-FFF2-40B4-BE49-F238E27FC236}">
                <a16:creationId xmlns:a16="http://schemas.microsoft.com/office/drawing/2014/main" id="{A2E85108-49C9-4B2B-63DF-238364EC0AF1}"/>
              </a:ext>
            </a:extLst>
          </p:cNvPr>
          <p:cNvSpPr txBox="1">
            <a:spLocks/>
          </p:cNvSpPr>
          <p:nvPr/>
        </p:nvSpPr>
        <p:spPr>
          <a:xfrm>
            <a:off x="4772562" y="4493419"/>
            <a:ext cx="6789315" cy="80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algn="l" defTabSz="621791">
              <a:lnSpc>
                <a:spcPct val="81000"/>
              </a:lnSpc>
              <a:spcBef>
                <a:spcPts val="600"/>
              </a:spcBef>
              <a:defRPr sz="163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姜育刚，马兴军，吴祖煊</a:t>
            </a:r>
            <a:endParaRPr lang="ja-JP" altLang="en-US" sz="2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1398B5C-BB57-D95B-F006-680479944496}"/>
              </a:ext>
            </a:extLst>
          </p:cNvPr>
          <p:cNvSpPr txBox="1"/>
          <p:nvPr/>
        </p:nvSpPr>
        <p:spPr>
          <a:xfrm>
            <a:off x="630123" y="4861052"/>
            <a:ext cx="272415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i="1" spc="-10" dirty="0">
                <a:latin typeface="Avenir-BookOblique"/>
                <a:cs typeface="Avenir-BookOblique"/>
              </a:rPr>
              <a:t>https://ai.googleblog.com/2017/04/fed erated-learning-collaborative.html</a:t>
            </a:r>
            <a:endParaRPr sz="1200">
              <a:latin typeface="Avenir-BookOblique"/>
              <a:cs typeface="Avenir-BookOblique"/>
            </a:endParaRPr>
          </a:p>
        </p:txBody>
      </p:sp>
      <p:pic>
        <p:nvPicPr>
          <p:cNvPr id="13" name="object 7">
            <a:extLst>
              <a:ext uri="{FF2B5EF4-FFF2-40B4-BE49-F238E27FC236}">
                <a16:creationId xmlns:a16="http://schemas.microsoft.com/office/drawing/2014/main" id="{C9648F7B-43A9-6549-6487-CB370E29630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303" y="2636912"/>
            <a:ext cx="3473432" cy="20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4" y="219417"/>
            <a:ext cx="676202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altLang="zh-CN" sz="3200" dirty="0"/>
              <a:t>Compare Different Paradigms</a:t>
            </a:r>
            <a:endParaRPr sz="3200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ADD831C9-13C2-2EB7-5DEF-1E7A09EFDE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501" y="1606550"/>
            <a:ext cx="10794998" cy="364490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A9CCBD05-802C-A59F-0562-BC25DB1B8877}"/>
              </a:ext>
            </a:extLst>
          </p:cNvPr>
          <p:cNvSpPr txBox="1"/>
          <p:nvPr/>
        </p:nvSpPr>
        <p:spPr>
          <a:xfrm>
            <a:off x="454844" y="6395944"/>
            <a:ext cx="848767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1400" dirty="0">
                <a:cs typeface="Arial"/>
              </a:rPr>
              <a:t>Federated Machine Learning: Concept and Applications, https://arxiv.org/pdf/1902.04885.pdf</a:t>
            </a:r>
          </a:p>
        </p:txBody>
      </p:sp>
    </p:spTree>
    <p:extLst>
      <p:ext uri="{BB962C8B-B14F-4D97-AF65-F5344CB8AC3E}">
        <p14:creationId xmlns:p14="http://schemas.microsoft.com/office/powerpoint/2010/main" val="3979661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054" y="219417"/>
            <a:ext cx="704311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3200" dirty="0"/>
              <a:t>Compare Different Paradigms</a:t>
            </a:r>
            <a:endParaRPr sz="32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C796280-C30B-D879-6319-216C5F9992A7}"/>
              </a:ext>
            </a:extLst>
          </p:cNvPr>
          <p:cNvSpPr txBox="1"/>
          <p:nvPr/>
        </p:nvSpPr>
        <p:spPr>
          <a:xfrm>
            <a:off x="486107" y="6369084"/>
            <a:ext cx="813017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https://</a:t>
            </a:r>
            <a:r>
              <a:rPr sz="1400" spc="-1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www.media.mit.edu/projects/distributed-learning-</a:t>
            </a:r>
            <a:r>
              <a:rPr sz="140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and-</a:t>
            </a:r>
            <a:r>
              <a:rPr sz="1400" spc="-1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collaborative-learning-1/overview/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193C2204-1167-92F3-C5CB-2AA15D2448E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7608" y="2142363"/>
            <a:ext cx="6585118" cy="368788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0BCC760-63F5-C07F-DDFE-374EC968861C}"/>
              </a:ext>
            </a:extLst>
          </p:cNvPr>
          <p:cNvSpPr txBox="1"/>
          <p:nvPr/>
        </p:nvSpPr>
        <p:spPr>
          <a:xfrm>
            <a:off x="3570357" y="1327976"/>
            <a:ext cx="457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cs typeface="Arial"/>
              </a:rPr>
              <a:t>Split Learning vs Federated Learning</a:t>
            </a:r>
            <a:endParaRPr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1732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5585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Federated Learning </a:t>
            </a:r>
            <a:r>
              <a:rPr sz="3200" dirty="0">
                <a:cs typeface="FZLTTHK--GBK1-0"/>
              </a:rPr>
              <a:t>Frameworks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2287" y="4927681"/>
            <a:ext cx="606742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67150" algn="l"/>
              </a:tabLst>
            </a:pPr>
            <a:r>
              <a:rPr sz="2000" b="1" dirty="0">
                <a:cs typeface="Arial"/>
              </a:rPr>
              <a:t>HE</a:t>
            </a:r>
            <a:r>
              <a:rPr sz="2000" dirty="0">
                <a:cs typeface="Arial"/>
              </a:rPr>
              <a:t>: homomorphic encryption	</a:t>
            </a:r>
            <a:r>
              <a:rPr sz="2000" b="1" dirty="0">
                <a:cs typeface="Arial"/>
              </a:rPr>
              <a:t>SS</a:t>
            </a:r>
            <a:r>
              <a:rPr sz="2000" dirty="0">
                <a:cs typeface="Arial"/>
              </a:rPr>
              <a:t>: secret Sharing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7154" y="1609718"/>
            <a:ext cx="8732849" cy="25898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5585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Objectives and Updates in FL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9536" y="1543968"/>
            <a:ext cx="4572000" cy="711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3786" y="2749100"/>
            <a:ext cx="4057452" cy="5570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07539" y="1696211"/>
            <a:ext cx="16941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Arial"/>
              </a:rPr>
              <a:t>Global objective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07539" y="2781300"/>
            <a:ext cx="162242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Arial"/>
              </a:rPr>
              <a:t>Local objective: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07539" y="4044188"/>
            <a:ext cx="13855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Arial"/>
              </a:rPr>
              <a:t>Local Updates:</a:t>
            </a:r>
            <a:endParaRPr sz="1800"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3915" y="4049397"/>
            <a:ext cx="5708650" cy="2730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07539" y="5040883"/>
            <a:ext cx="31172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Arial"/>
              </a:rPr>
              <a:t>Global Aggregation (e.g. FedAvg):</a:t>
            </a:r>
            <a:endParaRPr sz="1800"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97783" y="4804319"/>
            <a:ext cx="2656685" cy="7438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189674"/>
            <a:ext cx="8786192" cy="544252"/>
          </a:xfrm>
          <a:prstGeom prst="rect">
            <a:avLst/>
          </a:prstGeom>
        </p:spPr>
        <p:txBody>
          <a:bodyPr vert="horz" wrap="square" lIns="0" tIns="513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Federated Learning – </a:t>
            </a:r>
            <a:r>
              <a:rPr sz="3200" dirty="0">
                <a:cs typeface="FZLTTHK--GBK1-0"/>
              </a:rPr>
              <a:t>Major Challenges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14622" y="1700808"/>
            <a:ext cx="4237355" cy="2649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0"/>
              </a:spcBef>
              <a:buFont typeface="AppleGothic"/>
              <a:buChar char="♦"/>
              <a:tabLst>
                <a:tab pos="526415" algn="l"/>
              </a:tabLst>
            </a:pPr>
            <a:r>
              <a:rPr sz="2400" dirty="0">
                <a:cs typeface="Arial"/>
              </a:rPr>
              <a:t>Expensive Communication</a:t>
            </a:r>
          </a:p>
          <a:p>
            <a:pPr>
              <a:lnSpc>
                <a:spcPct val="100000"/>
              </a:lnSpc>
              <a:spcBef>
                <a:spcPts val="50"/>
              </a:spcBef>
              <a:buFont typeface="AppleGothic"/>
              <a:buChar char="♦"/>
            </a:pPr>
            <a:endParaRPr sz="2400" dirty="0">
              <a:cs typeface="Arial"/>
            </a:endParaRPr>
          </a:p>
          <a:p>
            <a:pPr marL="526415" indent="-513715">
              <a:lnSpc>
                <a:spcPct val="100000"/>
              </a:lnSpc>
              <a:buFont typeface="AppleGothic"/>
              <a:buChar char="♦"/>
              <a:tabLst>
                <a:tab pos="526415" algn="l"/>
              </a:tabLst>
            </a:pPr>
            <a:r>
              <a:rPr sz="2400" dirty="0">
                <a:cs typeface="Arial"/>
              </a:rPr>
              <a:t>Systems Heterogeneity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AppleGothic"/>
              <a:buChar char="♦"/>
            </a:pPr>
            <a:endParaRPr sz="2400" dirty="0">
              <a:cs typeface="Arial"/>
            </a:endParaRPr>
          </a:p>
          <a:p>
            <a:pPr marL="526415" indent="-513715">
              <a:lnSpc>
                <a:spcPct val="100000"/>
              </a:lnSpc>
              <a:buFont typeface="AppleGothic"/>
              <a:buChar char="♦"/>
              <a:tabLst>
                <a:tab pos="526415" algn="l"/>
              </a:tabLst>
            </a:pPr>
            <a:r>
              <a:rPr sz="2400" dirty="0">
                <a:cs typeface="Arial"/>
              </a:rPr>
              <a:t>Statistical Heterogeneity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AppleGothic"/>
              <a:buChar char="♦"/>
            </a:pPr>
            <a:endParaRPr sz="2400" dirty="0">
              <a:cs typeface="Arial"/>
            </a:endParaRPr>
          </a:p>
          <a:p>
            <a:pPr marL="526415" indent="-513715">
              <a:lnSpc>
                <a:spcPct val="100000"/>
              </a:lnSpc>
              <a:buFont typeface="AppleGothic"/>
              <a:buChar char="♦"/>
              <a:tabLst>
                <a:tab pos="526415" algn="l"/>
              </a:tabLst>
            </a:pPr>
            <a:r>
              <a:rPr sz="2400" dirty="0">
                <a:cs typeface="Arial"/>
              </a:rPr>
              <a:t>Privacy and Security Concerns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0139" y="6453336"/>
            <a:ext cx="935177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Federated Learning: Challenges, Methods, and Future Directions, https://arxiv.org/pdf/1908.07873.pdf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189674"/>
            <a:ext cx="8786192" cy="544252"/>
          </a:xfrm>
          <a:prstGeom prst="rect">
            <a:avLst/>
          </a:prstGeom>
        </p:spPr>
        <p:txBody>
          <a:bodyPr vert="horz" wrap="square" lIns="0" tIns="513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altLang="zh-CN" sz="3200" dirty="0"/>
              <a:t>Federated Learning - </a:t>
            </a:r>
            <a:r>
              <a:rPr lang="en" altLang="zh-CN" sz="3200" b="1" dirty="0">
                <a:cs typeface="FZLTTHK--GBK1-0"/>
              </a:rPr>
              <a:t>Horizontal</a:t>
            </a:r>
            <a:endParaRPr sz="3200" dirty="0">
              <a:cs typeface="FZLTTHK--GBK1-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139" y="6453336"/>
            <a:ext cx="935177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bg1"/>
                </a:solidFill>
                <a:latin typeface="Arial"/>
                <a:cs typeface="Arial"/>
              </a:rPr>
              <a:t>Federated Learning: Challenges, Methods, and Future Directions, https://arxiv.org/pdf/1908.07873.pdf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0725EC5A-56A4-7BF1-6D52-6405BA46941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456" y="2856408"/>
            <a:ext cx="7507311" cy="1187596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63F275C5-6F7C-70FC-DA62-034E9368B017}"/>
              </a:ext>
            </a:extLst>
          </p:cNvPr>
          <p:cNvSpPr txBox="1"/>
          <p:nvPr/>
        </p:nvSpPr>
        <p:spPr>
          <a:xfrm>
            <a:off x="3091202" y="1709420"/>
            <a:ext cx="50930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HFL can further be divided into …?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287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5585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Privacy and Security Threats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2572" y="6404147"/>
            <a:ext cx="85598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Lyu et al. “Privacy and robustness in federated learning: Attacks and defenses.” </a:t>
            </a:r>
            <a:r>
              <a:rPr sz="1400" i="1" dirty="0">
                <a:latin typeface="Arial" panose="020B0604020202020204" pitchFamily="34" charset="0"/>
                <a:cs typeface="Arial" panose="020B0604020202020204" pitchFamily="34" charset="0"/>
              </a:rPr>
              <a:t>TNNLS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, 2022.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354" y="1379474"/>
            <a:ext cx="7559291" cy="40990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5585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Summary of Threat 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9373" y="1379220"/>
            <a:ext cx="28905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sz="2000" dirty="0">
                <a:cs typeface="Arial"/>
              </a:rPr>
              <a:t>FL server (insider)</a:t>
            </a: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2000" dirty="0">
                <a:cs typeface="Arial"/>
              </a:rPr>
              <a:t>FL participants (insider)</a:t>
            </a: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2000" dirty="0">
                <a:cs typeface="Arial"/>
              </a:rPr>
              <a:t>Eavesdroppers (outsider)</a:t>
            </a: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2000" dirty="0">
                <a:cs typeface="Arial"/>
              </a:rPr>
              <a:t>Service users (outsider)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2173" y="1074420"/>
            <a:ext cx="6109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0850" algn="l"/>
              </a:tabLst>
            </a:pPr>
            <a:r>
              <a:rPr sz="2000" dirty="0">
                <a:solidFill>
                  <a:srgbClr val="C00000"/>
                </a:solidFill>
                <a:cs typeface="AppleGothic"/>
              </a:rPr>
              <a:t>□ </a:t>
            </a:r>
            <a:r>
              <a:rPr sz="2000" b="1" dirty="0">
                <a:solidFill>
                  <a:srgbClr val="C00000"/>
                </a:solidFill>
                <a:cs typeface="Arial"/>
              </a:rPr>
              <a:t>Insider vs Outsider	</a:t>
            </a:r>
            <a:r>
              <a:rPr sz="2000" dirty="0">
                <a:solidFill>
                  <a:srgbClr val="C00000"/>
                </a:solidFill>
                <a:cs typeface="AppleGothic"/>
              </a:rPr>
              <a:t>□ </a:t>
            </a:r>
            <a:r>
              <a:rPr sz="2000" b="1" dirty="0">
                <a:solidFill>
                  <a:srgbClr val="C00000"/>
                </a:solidFill>
                <a:cs typeface="Arial"/>
              </a:rPr>
              <a:t>Insider Attacks</a:t>
            </a:r>
            <a:endParaRPr sz="200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68102" y="1379220"/>
            <a:ext cx="5234305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8450" algn="l"/>
              </a:tabLst>
            </a:pPr>
            <a:r>
              <a:rPr sz="2000" dirty="0">
                <a:cs typeface="Arial"/>
              </a:rPr>
              <a:t>Byzantine: the worst attacker, knows everything about the system, does not obey the protocol, send </a:t>
            </a:r>
            <a:r>
              <a:rPr sz="2000" b="1" dirty="0">
                <a:cs typeface="Arial"/>
              </a:rPr>
              <a:t>arbitrary </a:t>
            </a:r>
            <a:r>
              <a:rPr sz="2000" dirty="0">
                <a:cs typeface="Arial"/>
              </a:rPr>
              <a:t>updates, even </a:t>
            </a:r>
            <a:r>
              <a:rPr sz="2000" b="1" dirty="0">
                <a:cs typeface="Arial"/>
              </a:rPr>
              <a:t>collude </a:t>
            </a:r>
            <a:r>
              <a:rPr sz="2000" dirty="0">
                <a:cs typeface="Arial"/>
              </a:rPr>
              <a:t>with each other.</a:t>
            </a:r>
            <a:endParaRPr sz="2000">
              <a:cs typeface="Arial"/>
            </a:endParaRPr>
          </a:p>
          <a:p>
            <a:pPr marL="298450" marR="48895" indent="-285750">
              <a:lnSpc>
                <a:spcPct val="100000"/>
              </a:lnSpc>
              <a:buChar char="•"/>
              <a:tabLst>
                <a:tab pos="298450" algn="l"/>
              </a:tabLst>
            </a:pPr>
            <a:r>
              <a:rPr sz="2000" dirty="0">
                <a:cs typeface="Arial"/>
              </a:rPr>
              <a:t>Sybil: taking over the network by simulating many </a:t>
            </a:r>
            <a:r>
              <a:rPr sz="2000" b="1" dirty="0">
                <a:cs typeface="Arial"/>
              </a:rPr>
              <a:t>dummy </a:t>
            </a:r>
            <a:r>
              <a:rPr sz="2000" dirty="0">
                <a:cs typeface="Arial"/>
              </a:rPr>
              <a:t>participants, out-vote the honest users</a:t>
            </a:r>
            <a:endParaRPr sz="2000"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2173" y="3244596"/>
            <a:ext cx="29806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ppleGothic"/>
              <a:buChar char="□"/>
              <a:tabLst>
                <a:tab pos="297815" algn="l"/>
              </a:tabLst>
            </a:pPr>
            <a:r>
              <a:rPr sz="2000" b="1" dirty="0">
                <a:solidFill>
                  <a:srgbClr val="C00000"/>
                </a:solidFill>
                <a:cs typeface="Arial"/>
              </a:rPr>
              <a:t>Semi-honest vs Malicious</a:t>
            </a:r>
            <a:endParaRPr sz="2000">
              <a:cs typeface="Arial"/>
            </a:endParaRPr>
          </a:p>
          <a:p>
            <a:pPr marL="755015" lvl="1" indent="-285115">
              <a:lnSpc>
                <a:spcPct val="100000"/>
              </a:lnSpc>
              <a:buChar char="•"/>
              <a:tabLst>
                <a:tab pos="755015" algn="l"/>
              </a:tabLst>
            </a:pPr>
            <a:r>
              <a:rPr sz="2000" dirty="0">
                <a:cs typeface="Arial"/>
              </a:rPr>
              <a:t>Semi-honest setting</a:t>
            </a:r>
            <a:endParaRPr sz="2000">
              <a:cs typeface="Arial"/>
            </a:endParaRPr>
          </a:p>
          <a:p>
            <a:pPr marL="755015" lvl="1" indent="-285115">
              <a:lnSpc>
                <a:spcPct val="100000"/>
              </a:lnSpc>
              <a:buChar char="•"/>
              <a:tabLst>
                <a:tab pos="755015" algn="l"/>
              </a:tabLst>
            </a:pPr>
            <a:r>
              <a:rPr sz="2000" dirty="0">
                <a:cs typeface="Arial"/>
              </a:rPr>
              <a:t>Malicious setting</a:t>
            </a:r>
            <a:endParaRPr sz="2000"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2171" y="4725923"/>
            <a:ext cx="74358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ppleGothic"/>
              <a:buChar char="□"/>
              <a:tabLst>
                <a:tab pos="297815" algn="l"/>
              </a:tabLst>
            </a:pPr>
            <a:r>
              <a:rPr sz="2000" b="1" dirty="0">
                <a:solidFill>
                  <a:srgbClr val="C00000"/>
                </a:solidFill>
                <a:cs typeface="Arial"/>
              </a:rPr>
              <a:t>Training-time vs Test-time</a:t>
            </a:r>
            <a:endParaRPr sz="2000">
              <a:cs typeface="Arial"/>
            </a:endParaRPr>
          </a:p>
          <a:p>
            <a:pPr marL="755015" lvl="1" indent="-285115">
              <a:lnSpc>
                <a:spcPct val="100000"/>
              </a:lnSpc>
              <a:buChar char="•"/>
              <a:tabLst>
                <a:tab pos="755015" algn="l"/>
              </a:tabLst>
            </a:pPr>
            <a:r>
              <a:rPr sz="2000" dirty="0">
                <a:cs typeface="Arial"/>
              </a:rPr>
              <a:t>Steal private data, steal model, corrupt the model (training time)</a:t>
            </a:r>
            <a:endParaRPr sz="2000">
              <a:cs typeface="Arial"/>
            </a:endParaRPr>
          </a:p>
          <a:p>
            <a:pPr marL="755015" lvl="1" indent="-285115">
              <a:lnSpc>
                <a:spcPct val="100000"/>
              </a:lnSpc>
              <a:buChar char="•"/>
              <a:tabLst>
                <a:tab pos="755015" algn="l"/>
              </a:tabLst>
            </a:pPr>
            <a:r>
              <a:rPr sz="2000" dirty="0">
                <a:cs typeface="Arial"/>
              </a:rPr>
              <a:t>Adversarial attack (test time)</a:t>
            </a:r>
            <a:endParaRPr sz="2000"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97593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Summary of </a:t>
            </a:r>
            <a:r>
              <a:rPr lang="en-US" altLang="zh-CN" sz="3200" dirty="0"/>
              <a:t>Attacks</a:t>
            </a:r>
            <a:endParaRPr sz="3200" dirty="0"/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E7B5A15A-2C73-7FF4-3642-2AF19DBA22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309" y="2599056"/>
            <a:ext cx="11781379" cy="16598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90ABA7-44E0-7C71-30FE-065D2FD72606}"/>
              </a:ext>
            </a:extLst>
          </p:cNvPr>
          <p:cNvSpPr txBox="1"/>
          <p:nvPr/>
        </p:nvSpPr>
        <p:spPr>
          <a:xfrm>
            <a:off x="2678429" y="1412776"/>
            <a:ext cx="6014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800" b="1" dirty="0">
                <a:solidFill>
                  <a:srgbClr val="C00000"/>
                </a:solidFill>
                <a:cs typeface="Arial"/>
              </a:rPr>
              <a:t>Existing attacks against server-based FL</a:t>
            </a:r>
            <a:endParaRPr lang="en" altLang="zh-CN" sz="2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5018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5585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Poisoning Attacks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6804" y="5344667"/>
            <a:ext cx="5419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FZLTXHK--GBK1-0"/>
              </a:rPr>
              <a:t>Data poisoning vs model (weight) poisoning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5850" y="1652041"/>
            <a:ext cx="7518400" cy="31495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191733"/>
            <a:ext cx="8786192" cy="572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Recap: week 1</a:t>
            </a:r>
            <a:r>
              <a:rPr lang="en-US" altLang="zh-CN" sz="3600" dirty="0"/>
              <a:t>0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422212" y="1419859"/>
            <a:ext cx="5897924" cy="1915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2400" dirty="0">
                <a:ea typeface="Microsoft YaHei" panose="020B0503020204020204" pitchFamily="34" charset="-122"/>
                <a:cs typeface="AppleGothic"/>
              </a:rPr>
              <a:t>口	</a:t>
            </a:r>
            <a:r>
              <a:rPr sz="2400" dirty="0">
                <a:ea typeface="Microsoft YaHei" panose="020B0503020204020204" pitchFamily="34" charset="-122"/>
                <a:cs typeface="Arial"/>
              </a:rPr>
              <a:t>Common Tampering and Deepfakes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ea typeface="Microsoft YaHei" panose="020B0503020204020204" pitchFamily="34" charset="-122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83565" algn="l"/>
              </a:tabLst>
            </a:pPr>
            <a:r>
              <a:rPr sz="2400" dirty="0">
                <a:ea typeface="Microsoft YaHei" panose="020B0503020204020204" pitchFamily="34" charset="-122"/>
                <a:cs typeface="AppleGothic"/>
              </a:rPr>
              <a:t>口	</a:t>
            </a:r>
            <a:r>
              <a:rPr sz="2400" dirty="0">
                <a:ea typeface="Microsoft YaHei" panose="020B0503020204020204" pitchFamily="34" charset="-122"/>
                <a:cs typeface="Arial"/>
              </a:rPr>
              <a:t>Image Manipulation Detection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 dirty="0">
              <a:ea typeface="Microsoft YaHei" panose="020B0503020204020204" pitchFamily="34" charset="-122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83565" algn="l"/>
              </a:tabLst>
            </a:pPr>
            <a:r>
              <a:rPr sz="2400" dirty="0">
                <a:ea typeface="Microsoft YaHei" panose="020B0503020204020204" pitchFamily="34" charset="-122"/>
                <a:cs typeface="AppleGothic"/>
              </a:rPr>
              <a:t>口	</a:t>
            </a:r>
            <a:r>
              <a:rPr sz="2400" dirty="0">
                <a:ea typeface="Microsoft YaHei" panose="020B0503020204020204" pitchFamily="34" charset="-122"/>
                <a:cs typeface="Arial"/>
              </a:rPr>
              <a:t>Video Manipulation Detection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8659"/>
            <a:ext cx="939487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altLang="zh-CN" sz="3200" dirty="0"/>
              <a:t>Data Poisoning Attacks in Traditional ML</a:t>
            </a:r>
            <a:endParaRPr sz="32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0A8307F-5D64-275C-EE9E-4C8D22EC3C58}"/>
              </a:ext>
            </a:extLst>
          </p:cNvPr>
          <p:cNvSpPr txBox="1"/>
          <p:nvPr/>
        </p:nvSpPr>
        <p:spPr>
          <a:xfrm>
            <a:off x="916939" y="1498498"/>
            <a:ext cx="4906645" cy="139065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R="1259205" algn="ctr">
              <a:lnSpc>
                <a:spcPct val="100000"/>
              </a:lnSpc>
              <a:spcBef>
                <a:spcPts val="464"/>
              </a:spcBef>
            </a:pPr>
            <a:r>
              <a:rPr sz="2400" dirty="0">
                <a:cs typeface="AppleGothic"/>
              </a:rPr>
              <a:t>□ </a:t>
            </a:r>
            <a:r>
              <a:rPr sz="2400" b="1" dirty="0">
                <a:solidFill>
                  <a:srgbClr val="C00000"/>
                </a:solidFill>
                <a:cs typeface="FZLTTHK--GBK1-0"/>
              </a:rPr>
              <a:t>Dirty-label Poisoning</a:t>
            </a:r>
            <a:endParaRPr sz="2400" dirty="0">
              <a:cs typeface="FZLTTHK--GBK1-0"/>
            </a:endParaRPr>
          </a:p>
          <a:p>
            <a:pPr marL="697865" indent="-22796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cs typeface="FZLTXHK--GBK1-0"/>
              </a:rPr>
              <a:t>Label flipping (only change </a:t>
            </a:r>
            <a:r>
              <a:rPr sz="2000" b="1" dirty="0">
                <a:cs typeface="FZLTTHK--GBK1-0"/>
              </a:rPr>
              <a:t>labels</a:t>
            </a:r>
            <a:r>
              <a:rPr sz="2000" dirty="0">
                <a:cs typeface="FZLTXHK--GBK1-0"/>
              </a:rPr>
              <a:t>)</a:t>
            </a:r>
          </a:p>
          <a:p>
            <a:pPr marL="697865" indent="-227965">
              <a:lnSpc>
                <a:spcPts val="2290"/>
              </a:lnSpc>
              <a:spcBef>
                <a:spcPts val="219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cs typeface="FZLTXHK--GBK1-0"/>
              </a:rPr>
              <a:t>Dirty-label backdoor (change</a:t>
            </a:r>
          </a:p>
          <a:p>
            <a:pPr marR="1265555" algn="ctr">
              <a:lnSpc>
                <a:spcPts val="2290"/>
              </a:lnSpc>
            </a:pPr>
            <a:r>
              <a:rPr sz="2000" b="1" dirty="0">
                <a:cs typeface="FZLTTHK--GBK1-0"/>
              </a:rPr>
              <a:t>inputs </a:t>
            </a:r>
            <a:r>
              <a:rPr sz="2000" dirty="0">
                <a:cs typeface="FZLTXHK--GBK1-0"/>
              </a:rPr>
              <a:t>and </a:t>
            </a:r>
            <a:r>
              <a:rPr sz="2000" b="1" dirty="0">
                <a:cs typeface="FZLTTHK--GBK1-0"/>
              </a:rPr>
              <a:t>labels</a:t>
            </a:r>
            <a:r>
              <a:rPr sz="2000" dirty="0">
                <a:cs typeface="FZLTXHK--GBK1-0"/>
              </a:rPr>
              <a:t>)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0BC89FB4-51E4-E84B-477C-D6EB9F6126C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700" y="3389948"/>
            <a:ext cx="11246474" cy="2269619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A4B4685-7C1D-3E21-2D67-939E23077CE2}"/>
              </a:ext>
            </a:extLst>
          </p:cNvPr>
          <p:cNvSpPr txBox="1"/>
          <p:nvPr/>
        </p:nvSpPr>
        <p:spPr>
          <a:xfrm>
            <a:off x="6596081" y="1513129"/>
            <a:ext cx="5051425" cy="75438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1790" indent="-339090">
              <a:lnSpc>
                <a:spcPct val="100000"/>
              </a:lnSpc>
              <a:spcBef>
                <a:spcPts val="350"/>
              </a:spcBef>
              <a:buClr>
                <a:srgbClr val="000000"/>
              </a:buClr>
              <a:buFont typeface="AppleGothic"/>
              <a:buChar char="□"/>
              <a:tabLst>
                <a:tab pos="351790" algn="l"/>
              </a:tabLst>
            </a:pPr>
            <a:r>
              <a:rPr sz="2400" b="1" dirty="0">
                <a:solidFill>
                  <a:srgbClr val="C00000"/>
                </a:solidFill>
                <a:cs typeface="Arial"/>
              </a:rPr>
              <a:t>Clean-label Poisoning</a:t>
            </a:r>
            <a:endParaRPr sz="2400"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204"/>
              </a:spcBef>
              <a:buChar char="•"/>
              <a:tabLst>
                <a:tab pos="697865" algn="l"/>
              </a:tabLst>
            </a:pPr>
            <a:r>
              <a:rPr sz="2000" dirty="0">
                <a:cs typeface="Arial"/>
              </a:rPr>
              <a:t>Clean-label backdoor (only change </a:t>
            </a:r>
            <a:r>
              <a:rPr sz="2000" b="1" dirty="0">
                <a:cs typeface="Arial"/>
              </a:rPr>
              <a:t>inputs</a:t>
            </a:r>
            <a:r>
              <a:rPr sz="2000" dirty="0">
                <a:cs typeface="Arial"/>
              </a:rPr>
              <a:t>)</a:t>
            </a:r>
            <a:endParaRPr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5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8659"/>
            <a:ext cx="92170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Data Poisoning Attacks in Traditional ML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3235" y="3490040"/>
            <a:ext cx="7274012" cy="1919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3775" y="1314311"/>
            <a:ext cx="7164207" cy="19838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92183" y="5679947"/>
            <a:ext cx="62077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FZLTXHK--GBK1-0"/>
              </a:rPr>
              <a:t>A simple pattern can make the model to memorize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2492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FL Poisoning Attacks – Model Poisoning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895" y="1211579"/>
            <a:ext cx="4938395" cy="1874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C00000"/>
                </a:solidFill>
                <a:cs typeface="Arial"/>
              </a:rPr>
              <a:t>Main characteristics:</a:t>
            </a:r>
            <a:endParaRPr sz="2000" dirty="0"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cs typeface="Arial"/>
            </a:endParaRPr>
          </a:p>
          <a:p>
            <a:pPr marL="755015" indent="-285750">
              <a:lnSpc>
                <a:spcPct val="100000"/>
              </a:lnSpc>
              <a:buChar char="•"/>
              <a:tabLst>
                <a:tab pos="755015" algn="l"/>
              </a:tabLst>
            </a:pPr>
            <a:r>
              <a:rPr sz="2000" dirty="0">
                <a:cs typeface="Arial"/>
              </a:rPr>
              <a:t>Change local model weights</a:t>
            </a: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 dirty="0">
              <a:cs typeface="Arial"/>
            </a:endParaRPr>
          </a:p>
          <a:p>
            <a:pPr marL="755650" marR="5080" indent="-285750">
              <a:lnSpc>
                <a:spcPct val="100000"/>
              </a:lnSpc>
              <a:buChar char="•"/>
              <a:tabLst>
                <a:tab pos="755650" algn="l"/>
              </a:tabLst>
            </a:pPr>
            <a:r>
              <a:rPr sz="2000" dirty="0">
                <a:cs typeface="Arial"/>
              </a:rPr>
              <a:t>Mostly Byzantine attack (attacker can do anything to the weights)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8095" y="3345179"/>
            <a:ext cx="47739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8450" algn="l"/>
              </a:tabLst>
            </a:pPr>
            <a:r>
              <a:rPr sz="2000" dirty="0">
                <a:cs typeface="Arial"/>
              </a:rPr>
              <a:t>Can attack Byzantine-robust aggregation mechanisms such as </a:t>
            </a:r>
            <a:r>
              <a:rPr sz="2000" b="1" dirty="0">
                <a:cs typeface="Arial"/>
              </a:rPr>
              <a:t>Krum </a:t>
            </a:r>
            <a:r>
              <a:rPr sz="2000" dirty="0">
                <a:cs typeface="Arial"/>
              </a:rPr>
              <a:t>and </a:t>
            </a:r>
            <a:r>
              <a:rPr sz="2000" b="1" dirty="0">
                <a:cs typeface="Arial"/>
              </a:rPr>
              <a:t>coordinate- wise </a:t>
            </a:r>
            <a:r>
              <a:rPr sz="2000" dirty="0">
                <a:cs typeface="Arial"/>
              </a:rPr>
              <a:t>median instead of weighted averaging</a:t>
            </a:r>
            <a:endParaRPr sz="2000"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9851" y="1241759"/>
            <a:ext cx="5408016" cy="22564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0942" y="4469113"/>
            <a:ext cx="4070348" cy="342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90764" y="3976116"/>
            <a:ext cx="666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cs typeface="Arial"/>
              </a:rPr>
              <a:t>Krum:</a:t>
            </a:r>
            <a:endParaRPr sz="2000"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3557" y="5012761"/>
            <a:ext cx="3752849" cy="4318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48957" y="5564087"/>
            <a:ext cx="2698749" cy="3746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5585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Privacy 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604" y="1376162"/>
            <a:ext cx="6389068" cy="45155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25951" y="1979676"/>
            <a:ext cx="3819525" cy="39600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marR="40894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Arial"/>
              </a:rPr>
              <a:t>For every communication round, local clients have the chance to reverse engineer others’ gradients.</a:t>
            </a:r>
          </a:p>
          <a:p>
            <a:pPr>
              <a:lnSpc>
                <a:spcPct val="100000"/>
              </a:lnSpc>
            </a:pPr>
            <a:endParaRPr sz="2400" dirty="0"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85"/>
              </a:spcBef>
            </a:pPr>
            <a:r>
              <a:rPr sz="2000" dirty="0">
                <a:cs typeface="Arial"/>
              </a:rPr>
              <a:t>From the reversed gradients, reverse engineer:</a:t>
            </a: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2000" dirty="0">
                <a:cs typeface="Arial"/>
              </a:rPr>
              <a:t>Representations</a:t>
            </a: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2000" dirty="0">
                <a:cs typeface="Arial"/>
              </a:rPr>
              <a:t>Membership</a:t>
            </a: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2000" dirty="0">
                <a:cs typeface="Arial"/>
              </a:rPr>
              <a:t>Properties</a:t>
            </a: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2000" dirty="0">
                <a:cs typeface="Arial"/>
              </a:rPr>
              <a:t>Sensitive attributes</a:t>
            </a: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2000" b="1" i="1" dirty="0">
                <a:cs typeface="Arial-BoldItalicMT"/>
              </a:rPr>
              <a:t>In VFL: features</a:t>
            </a:r>
            <a:endParaRPr sz="2000" dirty="0">
              <a:cs typeface="Arial-BoldItalic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25928" y="1363080"/>
            <a:ext cx="2477135" cy="496570"/>
            <a:chOff x="8025928" y="1363080"/>
            <a:chExt cx="2477135" cy="496570"/>
          </a:xfrm>
        </p:grpSpPr>
        <p:sp>
          <p:nvSpPr>
            <p:cNvPr id="6" name="object 6"/>
            <p:cNvSpPr/>
            <p:nvPr/>
          </p:nvSpPr>
          <p:spPr>
            <a:xfrm>
              <a:off x="8040216" y="1377368"/>
              <a:ext cx="2448560" cy="467995"/>
            </a:xfrm>
            <a:custGeom>
              <a:avLst/>
              <a:gdLst/>
              <a:ahLst/>
              <a:cxnLst/>
              <a:rect l="l" t="t" r="r" b="b"/>
              <a:pathLst>
                <a:path w="2448559" h="467994">
                  <a:moveTo>
                    <a:pt x="0" y="0"/>
                  </a:moveTo>
                  <a:lnTo>
                    <a:pt x="2448272" y="0"/>
                  </a:lnTo>
                  <a:lnTo>
                    <a:pt x="2448272" y="467456"/>
                  </a:lnTo>
                  <a:lnTo>
                    <a:pt x="0" y="46745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3731" y="1445521"/>
              <a:ext cx="1885931" cy="335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5585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Privacy Attacks – Inference Attacks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376" y="6381328"/>
            <a:ext cx="77768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uFill>
                  <a:solidFill>
                    <a:srgbClr val="4472C4"/>
                  </a:solidFill>
                </a:uFill>
                <a:cs typeface="Arial"/>
              </a:rPr>
              <a:t>Deep models under the GAN: information leakage from collaborative deep learning, CCS 2017</a:t>
            </a:r>
            <a:endParaRPr sz="140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8892" y="1258315"/>
            <a:ext cx="64054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cs typeface="Arial"/>
              </a:rPr>
              <a:t>Inference </a:t>
            </a:r>
            <a:r>
              <a:rPr sz="2400" b="1" dirty="0">
                <a:solidFill>
                  <a:srgbClr val="C00000"/>
                </a:solidFill>
                <a:cs typeface="Arial"/>
              </a:rPr>
              <a:t>class representations </a:t>
            </a:r>
            <a:r>
              <a:rPr sz="2400" dirty="0">
                <a:solidFill>
                  <a:srgbClr val="C00000"/>
                </a:solidFill>
                <a:cs typeface="Arial"/>
              </a:rPr>
              <a:t>using GANs</a:t>
            </a:r>
            <a:endParaRPr sz="2400" dirty="0"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1983" y="2099387"/>
            <a:ext cx="2806700" cy="28320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4970" y="2088468"/>
            <a:ext cx="2553066" cy="255306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105683" y="5028691"/>
            <a:ext cx="19164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Arial"/>
              </a:rPr>
              <a:t>CIFAR-10 horse class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28933" y="5068316"/>
            <a:ext cx="2819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Arial"/>
              </a:rPr>
              <a:t>Reconstruct Alice’s face image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5585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altLang="zh-CN" sz="3200" dirty="0"/>
              <a:t>Privacy Attacks – Inference Attacks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79376" y="6381328"/>
            <a:ext cx="108356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uFill>
                  <a:solidFill>
                    <a:srgbClr val="4472C4"/>
                  </a:solidFill>
                </a:uFill>
                <a:cs typeface="Arial"/>
              </a:rPr>
              <a:t>Comprehensive privacy analysis of deep learning: Passive and active white-box inference attacks against centralized and federated learning, S&amp;P, 2019</a:t>
            </a:r>
            <a:endParaRPr sz="140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400" y="1484784"/>
            <a:ext cx="4424045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Arial"/>
              </a:rPr>
              <a:t>Inference </a:t>
            </a:r>
            <a:r>
              <a:rPr sz="2000" b="1" dirty="0">
                <a:cs typeface="Arial"/>
              </a:rPr>
              <a:t>membership</a:t>
            </a:r>
            <a:r>
              <a:rPr sz="2000" dirty="0">
                <a:cs typeface="Arial"/>
              </a:rPr>
              <a:t>: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 dirty="0">
              <a:cs typeface="Arial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000" b="1" dirty="0">
                <a:solidFill>
                  <a:srgbClr val="C00000"/>
                </a:solidFill>
                <a:cs typeface="Arial"/>
              </a:rPr>
              <a:t>Passive attacks</a:t>
            </a:r>
            <a:r>
              <a:rPr sz="2000" dirty="0">
                <a:cs typeface="Arial"/>
              </a:rPr>
              <a:t>: observe and inference.</a:t>
            </a: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C00000"/>
              </a:buClr>
              <a:buFont typeface="Arial"/>
              <a:buChar char="•"/>
            </a:pPr>
            <a:endParaRPr sz="2000" dirty="0">
              <a:cs typeface="Arial"/>
            </a:endParaRPr>
          </a:p>
          <a:p>
            <a:pPr marL="355600" marR="38354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C00000"/>
                </a:solidFill>
                <a:cs typeface="Arial"/>
              </a:rPr>
              <a:t>Active attacks</a:t>
            </a:r>
            <a:r>
              <a:rPr sz="2000" dirty="0">
                <a:cs typeface="Arial"/>
              </a:rPr>
              <a:t>: influence the target model in order to extract more information.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2224" y="1251327"/>
            <a:ext cx="2990055" cy="46095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9416" y="4429346"/>
            <a:ext cx="6001574" cy="587340"/>
          </a:xfrm>
          <a:prstGeom prst="rect">
            <a:avLst/>
          </a:prstGeom>
          <a:ln w="9525">
            <a:solidFill>
              <a:srgbClr val="0070C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0805" marR="258445">
              <a:lnSpc>
                <a:spcPct val="100000"/>
              </a:lnSpc>
              <a:spcBef>
                <a:spcPts val="260"/>
              </a:spcBef>
            </a:pPr>
            <a:r>
              <a:rPr b="1" dirty="0">
                <a:solidFill>
                  <a:srgbClr val="C00000"/>
                </a:solidFill>
                <a:cs typeface="Arial"/>
              </a:rPr>
              <a:t>Weakness of FL: FL creates an environment for (almost) white- box attacks</a:t>
            </a:r>
            <a:endParaRPr dirty="0"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5585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altLang="zh-CN" sz="3200" dirty="0"/>
              <a:t>Privacy Attacks – Inference Attacks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684134" y="1151635"/>
            <a:ext cx="5712460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C00000"/>
                </a:solidFill>
                <a:cs typeface="Arial"/>
              </a:rPr>
              <a:t>Other inference attacks:</a:t>
            </a:r>
            <a:endParaRPr sz="2000" dirty="0"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000" dirty="0">
                <a:cs typeface="Arial"/>
              </a:rPr>
              <a:t>inferring properties, training data, labels ...</a:t>
            </a:r>
          </a:p>
          <a:p>
            <a:pPr marL="926465" indent="-45656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926465" algn="l"/>
              </a:tabLst>
            </a:pPr>
            <a:r>
              <a:rPr b="1" dirty="0">
                <a:cs typeface="Arial"/>
              </a:rPr>
              <a:t>Deep Leakage from Gradient </a:t>
            </a:r>
            <a:r>
              <a:rPr dirty="0">
                <a:cs typeface="Arial"/>
              </a:rPr>
              <a:t>(DLG)</a:t>
            </a:r>
          </a:p>
          <a:p>
            <a:pPr marL="926465" indent="-456565">
              <a:lnSpc>
                <a:spcPct val="100000"/>
              </a:lnSpc>
              <a:buFont typeface="Arial"/>
              <a:buChar char="•"/>
              <a:tabLst>
                <a:tab pos="926465" algn="l"/>
              </a:tabLst>
            </a:pPr>
            <a:r>
              <a:rPr b="1" dirty="0">
                <a:cs typeface="Arial"/>
              </a:rPr>
              <a:t>Improved Deep Leakage from Gradient </a:t>
            </a:r>
            <a:r>
              <a:rPr dirty="0">
                <a:cs typeface="Arial"/>
              </a:rPr>
              <a:t>(iDLG)</a:t>
            </a:r>
          </a:p>
          <a:p>
            <a:pPr marL="926465" indent="-456565">
              <a:lnSpc>
                <a:spcPct val="100000"/>
              </a:lnSpc>
              <a:buChar char="•"/>
              <a:tabLst>
                <a:tab pos="926465" algn="l"/>
              </a:tabLst>
            </a:pPr>
            <a:r>
              <a:rPr dirty="0">
                <a:cs typeface="Arial"/>
              </a:rPr>
              <a:t>…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4422" y="3460050"/>
            <a:ext cx="2960885" cy="24933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766" y="3491167"/>
            <a:ext cx="3300790" cy="25224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20268" y="3450585"/>
            <a:ext cx="2278260" cy="25004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5050"/>
            <a:ext cx="59677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Defenses – Privacy Defense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931" y="3437756"/>
            <a:ext cx="5187350" cy="13334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0919" y="1385315"/>
            <a:ext cx="305117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" indent="-2482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AutoNum type="arabicPeriod"/>
              <a:tabLst>
                <a:tab pos="260985" algn="l"/>
              </a:tabLst>
            </a:pPr>
            <a:r>
              <a:rPr b="1" spc="-160" dirty="0">
                <a:solidFill>
                  <a:srgbClr val="C00000"/>
                </a:solidFill>
                <a:cs typeface="Arial"/>
              </a:rPr>
              <a:t>Homomorphic</a:t>
            </a:r>
            <a:r>
              <a:rPr b="1" spc="-75" dirty="0">
                <a:solidFill>
                  <a:srgbClr val="C00000"/>
                </a:solidFill>
                <a:cs typeface="Arial"/>
              </a:rPr>
              <a:t> </a:t>
            </a:r>
            <a:r>
              <a:rPr b="1" spc="-130" dirty="0">
                <a:solidFill>
                  <a:srgbClr val="C00000"/>
                </a:solidFill>
                <a:cs typeface="Arial"/>
              </a:rPr>
              <a:t>Encryption</a:t>
            </a:r>
            <a:r>
              <a:rPr spc="-130" dirty="0">
                <a:cs typeface="Arial"/>
              </a:rPr>
              <a:t>:</a:t>
            </a:r>
            <a:endParaRPr>
              <a:cs typeface="Arial"/>
            </a:endParaRPr>
          </a:p>
          <a:p>
            <a:pPr marL="812165" lvl="1" indent="-342265">
              <a:lnSpc>
                <a:spcPct val="100000"/>
              </a:lnSpc>
              <a:buChar char="•"/>
              <a:tabLst>
                <a:tab pos="812165" algn="l"/>
              </a:tabLst>
            </a:pPr>
            <a:r>
              <a:rPr spc="-360" dirty="0">
                <a:cs typeface="Arial"/>
              </a:rPr>
              <a:t>RSA</a:t>
            </a:r>
            <a:endParaRPr>
              <a:cs typeface="Arial"/>
            </a:endParaRPr>
          </a:p>
          <a:p>
            <a:pPr marL="812165" lvl="1" indent="-342265">
              <a:lnSpc>
                <a:spcPct val="100000"/>
              </a:lnSpc>
              <a:buChar char="•"/>
              <a:tabLst>
                <a:tab pos="812165" algn="l"/>
              </a:tabLst>
            </a:pPr>
            <a:r>
              <a:rPr spc="-190" dirty="0">
                <a:cs typeface="Arial"/>
              </a:rPr>
              <a:t>El</a:t>
            </a:r>
            <a:r>
              <a:rPr spc="-90" dirty="0">
                <a:cs typeface="Arial"/>
              </a:rPr>
              <a:t> </a:t>
            </a:r>
            <a:r>
              <a:rPr spc="-10" dirty="0">
                <a:cs typeface="Arial"/>
              </a:rPr>
              <a:t>Gamal</a:t>
            </a:r>
            <a:endParaRPr>
              <a:cs typeface="Arial"/>
            </a:endParaRPr>
          </a:p>
          <a:p>
            <a:pPr marL="812165" lvl="1" indent="-342265">
              <a:lnSpc>
                <a:spcPct val="100000"/>
              </a:lnSpc>
              <a:buChar char="•"/>
              <a:tabLst>
                <a:tab pos="812165" algn="l"/>
              </a:tabLst>
            </a:pPr>
            <a:r>
              <a:rPr spc="-10" dirty="0">
                <a:cs typeface="Arial"/>
              </a:rPr>
              <a:t>Paillier</a:t>
            </a:r>
            <a:endParaRPr>
              <a:cs typeface="Arial"/>
            </a:endParaRPr>
          </a:p>
          <a:p>
            <a:pPr marL="812165" lvl="1" indent="-342265">
              <a:lnSpc>
                <a:spcPct val="100000"/>
              </a:lnSpc>
              <a:buChar char="•"/>
              <a:tabLst>
                <a:tab pos="812165" algn="l"/>
              </a:tabLst>
            </a:pPr>
            <a:r>
              <a:rPr spc="-620" dirty="0">
                <a:cs typeface="Arial"/>
              </a:rPr>
              <a:t>…</a:t>
            </a:r>
            <a:endParaRPr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4808" y="1363979"/>
            <a:ext cx="437959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cs typeface="Arial"/>
              </a:rPr>
              <a:t>Homomorphic</a:t>
            </a:r>
            <a:r>
              <a:rPr spc="-35" dirty="0">
                <a:cs typeface="Arial"/>
              </a:rPr>
              <a:t> </a:t>
            </a:r>
            <a:r>
              <a:rPr spc="-10" dirty="0">
                <a:cs typeface="Arial"/>
              </a:rPr>
              <a:t>properties:</a:t>
            </a:r>
            <a:endParaRPr>
              <a:cs typeface="Arial"/>
            </a:endParaRPr>
          </a:p>
          <a:p>
            <a:pPr marL="812800" marR="5080" indent="-342900">
              <a:lnSpc>
                <a:spcPct val="100000"/>
              </a:lnSpc>
              <a:buChar char="•"/>
              <a:tabLst>
                <a:tab pos="812800" algn="l"/>
              </a:tabLst>
            </a:pPr>
            <a:r>
              <a:rPr spc="-90" dirty="0">
                <a:cs typeface="Arial"/>
              </a:rPr>
              <a:t>Allows</a:t>
            </a:r>
            <a:r>
              <a:rPr spc="-65" dirty="0">
                <a:cs typeface="Arial"/>
              </a:rPr>
              <a:t> </a:t>
            </a:r>
            <a:r>
              <a:rPr spc="-55" dirty="0">
                <a:cs typeface="Arial"/>
              </a:rPr>
              <a:t>computation</a:t>
            </a:r>
            <a:r>
              <a:rPr spc="-75" dirty="0">
                <a:cs typeface="Arial"/>
              </a:rPr>
              <a:t> </a:t>
            </a:r>
            <a:r>
              <a:rPr spc="-45" dirty="0">
                <a:cs typeface="Arial"/>
              </a:rPr>
              <a:t>directly</a:t>
            </a:r>
            <a:r>
              <a:rPr spc="-80" dirty="0">
                <a:cs typeface="Arial"/>
              </a:rPr>
              <a:t> </a:t>
            </a:r>
            <a:r>
              <a:rPr spc="-35" dirty="0">
                <a:cs typeface="Arial"/>
              </a:rPr>
              <a:t>on </a:t>
            </a:r>
            <a:r>
              <a:rPr spc="-70" dirty="0">
                <a:cs typeface="Arial"/>
              </a:rPr>
              <a:t>encrypted</a:t>
            </a:r>
            <a:r>
              <a:rPr spc="-75" dirty="0">
                <a:cs typeface="Arial"/>
              </a:rPr>
              <a:t> </a:t>
            </a:r>
            <a:r>
              <a:rPr spc="-85" dirty="0">
                <a:cs typeface="Arial"/>
              </a:rPr>
              <a:t>data</a:t>
            </a:r>
            <a:r>
              <a:rPr spc="-50" dirty="0">
                <a:cs typeface="Arial"/>
              </a:rPr>
              <a:t> (</a:t>
            </a:r>
            <a:r>
              <a:rPr spc="-20" dirty="0">
                <a:cs typeface="FZLTXHK--GBK1-0"/>
              </a:rPr>
              <a:t>“可算不可见”</a:t>
            </a:r>
            <a:r>
              <a:rPr spc="-25" dirty="0">
                <a:cs typeface="Arial"/>
              </a:rPr>
              <a:t>)</a:t>
            </a:r>
            <a:endParaRPr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>
              <a:cs typeface="Arial"/>
            </a:endParaRPr>
          </a:p>
          <a:p>
            <a:pPr marL="812800" marR="427355" indent="-342900">
              <a:lnSpc>
                <a:spcPct val="100000"/>
              </a:lnSpc>
              <a:buChar char="•"/>
              <a:tabLst>
                <a:tab pos="812800" algn="l"/>
              </a:tabLst>
            </a:pPr>
            <a:r>
              <a:rPr spc="-145" dirty="0">
                <a:cs typeface="Arial"/>
              </a:rPr>
              <a:t>Needs</a:t>
            </a:r>
            <a:r>
              <a:rPr spc="-90" dirty="0">
                <a:cs typeface="Arial"/>
              </a:rPr>
              <a:t> </a:t>
            </a:r>
            <a:r>
              <a:rPr dirty="0">
                <a:cs typeface="Arial"/>
              </a:rPr>
              <a:t>to</a:t>
            </a:r>
            <a:r>
              <a:rPr spc="-95" dirty="0">
                <a:cs typeface="Arial"/>
              </a:rPr>
              <a:t> </a:t>
            </a:r>
            <a:r>
              <a:rPr spc="-110" dirty="0">
                <a:cs typeface="Arial"/>
              </a:rPr>
              <a:t>be</a:t>
            </a:r>
            <a:r>
              <a:rPr spc="-85" dirty="0">
                <a:cs typeface="Arial"/>
              </a:rPr>
              <a:t> </a:t>
            </a:r>
            <a:r>
              <a:rPr spc="-110" dirty="0">
                <a:cs typeface="Arial"/>
              </a:rPr>
              <a:t>designed</a:t>
            </a:r>
            <a:r>
              <a:rPr spc="-100" dirty="0">
                <a:cs typeface="Arial"/>
              </a:rPr>
              <a:t> </a:t>
            </a:r>
            <a:r>
              <a:rPr spc="-10" dirty="0">
                <a:cs typeface="Arial"/>
              </a:rPr>
              <a:t>for</a:t>
            </a:r>
            <a:r>
              <a:rPr spc="-90" dirty="0">
                <a:cs typeface="Arial"/>
              </a:rPr>
              <a:t> </a:t>
            </a:r>
            <a:r>
              <a:rPr spc="-85" dirty="0">
                <a:cs typeface="Arial"/>
              </a:rPr>
              <a:t>each </a:t>
            </a:r>
            <a:r>
              <a:rPr spc="-10" dirty="0">
                <a:cs typeface="Arial"/>
              </a:rPr>
              <a:t>algorithm</a:t>
            </a:r>
            <a:endParaRPr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5001" y="5517231"/>
            <a:ext cx="10162540" cy="309059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pc="-195" dirty="0">
                <a:cs typeface="Arial"/>
              </a:rPr>
              <a:t>A</a:t>
            </a:r>
            <a:r>
              <a:rPr spc="-85" dirty="0">
                <a:cs typeface="Arial"/>
              </a:rPr>
              <a:t> </a:t>
            </a:r>
            <a:r>
              <a:rPr spc="-110" dirty="0">
                <a:cs typeface="Arial"/>
              </a:rPr>
              <a:t>side</a:t>
            </a:r>
            <a:r>
              <a:rPr spc="-85" dirty="0">
                <a:cs typeface="Arial"/>
              </a:rPr>
              <a:t> </a:t>
            </a:r>
            <a:r>
              <a:rPr spc="-40" dirty="0">
                <a:cs typeface="Arial"/>
              </a:rPr>
              <a:t>note:</a:t>
            </a:r>
            <a:r>
              <a:rPr spc="-80" dirty="0">
                <a:cs typeface="Arial"/>
              </a:rPr>
              <a:t> </a:t>
            </a:r>
            <a:r>
              <a:rPr b="1" spc="-145" dirty="0">
                <a:solidFill>
                  <a:srgbClr val="C00000"/>
                </a:solidFill>
                <a:cs typeface="Arial"/>
              </a:rPr>
              <a:t>attacking</a:t>
            </a:r>
            <a:r>
              <a:rPr b="1" spc="-85" dirty="0">
                <a:solidFill>
                  <a:srgbClr val="C00000"/>
                </a:solidFill>
                <a:cs typeface="Arial"/>
              </a:rPr>
              <a:t> </a:t>
            </a:r>
            <a:r>
              <a:rPr b="1" spc="-135" dirty="0">
                <a:solidFill>
                  <a:srgbClr val="C00000"/>
                </a:solidFill>
                <a:cs typeface="Arial"/>
              </a:rPr>
              <a:t>encrypted</a:t>
            </a:r>
            <a:r>
              <a:rPr b="1" spc="-85" dirty="0">
                <a:solidFill>
                  <a:srgbClr val="C00000"/>
                </a:solidFill>
                <a:cs typeface="Arial"/>
              </a:rPr>
              <a:t> </a:t>
            </a:r>
            <a:r>
              <a:rPr b="1" spc="-350" dirty="0">
                <a:solidFill>
                  <a:srgbClr val="C00000"/>
                </a:solidFill>
                <a:cs typeface="Arial"/>
              </a:rPr>
              <a:t>FL</a:t>
            </a:r>
            <a:r>
              <a:rPr b="1" spc="-85" dirty="0">
                <a:solidFill>
                  <a:srgbClr val="C00000"/>
                </a:solidFill>
                <a:cs typeface="Arial"/>
              </a:rPr>
              <a:t> </a:t>
            </a:r>
            <a:r>
              <a:rPr spc="-114" dirty="0">
                <a:cs typeface="Arial"/>
              </a:rPr>
              <a:t>is</a:t>
            </a:r>
            <a:r>
              <a:rPr spc="-80" dirty="0">
                <a:cs typeface="Arial"/>
              </a:rPr>
              <a:t> </a:t>
            </a:r>
            <a:r>
              <a:rPr spc="-95" dirty="0">
                <a:cs typeface="Arial"/>
              </a:rPr>
              <a:t>challenging </a:t>
            </a:r>
            <a:r>
              <a:rPr dirty="0">
                <a:cs typeface="Arial"/>
              </a:rPr>
              <a:t>but</a:t>
            </a:r>
            <a:r>
              <a:rPr spc="-80" dirty="0">
                <a:cs typeface="Arial"/>
              </a:rPr>
              <a:t> </a:t>
            </a:r>
            <a:r>
              <a:rPr spc="-20" dirty="0">
                <a:cs typeface="Arial"/>
              </a:rPr>
              <a:t>still</a:t>
            </a:r>
            <a:r>
              <a:rPr spc="-85" dirty="0">
                <a:cs typeface="Arial"/>
              </a:rPr>
              <a:t> </a:t>
            </a:r>
            <a:r>
              <a:rPr spc="-10" dirty="0">
                <a:cs typeface="Arial"/>
              </a:rPr>
              <a:t>possible!</a:t>
            </a:r>
            <a:endParaRPr dirty="0"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4297" y="3765166"/>
            <a:ext cx="3168650" cy="3111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48004" y="4381116"/>
            <a:ext cx="2660650" cy="3111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5050"/>
            <a:ext cx="59677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Defenses – Privacy Defense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17430" y="1621159"/>
            <a:ext cx="6309707" cy="1667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3535" indent="0">
              <a:lnSpc>
                <a:spcPct val="100000"/>
              </a:lnSpc>
              <a:spcBef>
                <a:spcPts val="100"/>
              </a:spcBef>
              <a:buNone/>
              <a:tabLst>
                <a:tab pos="260985" algn="l"/>
              </a:tabLst>
            </a:pPr>
            <a:r>
              <a:rPr lang="en-US" altLang="zh-CN" sz="2000" dirty="0">
                <a:latin typeface="+mn-lt"/>
              </a:rPr>
              <a:t>2.</a:t>
            </a:r>
            <a:r>
              <a:rPr lang="zh-CN" altLang="en-US" sz="2000" dirty="0">
                <a:latin typeface="+mn-lt"/>
              </a:rPr>
              <a:t> </a:t>
            </a:r>
            <a:r>
              <a:rPr sz="2000" dirty="0">
                <a:latin typeface="+mn-lt"/>
              </a:rPr>
              <a:t>Secure Multiparty Computation (SMC, Yao sharing):</a:t>
            </a:r>
          </a:p>
          <a:p>
            <a:pPr marL="812165" marR="5080" lvl="1" indent="-342900">
              <a:lnSpc>
                <a:spcPts val="2110"/>
              </a:lnSpc>
              <a:spcBef>
                <a:spcPts val="120"/>
              </a:spcBef>
              <a:buChar char="•"/>
              <a:tabLst>
                <a:tab pos="812165" algn="l"/>
              </a:tabLst>
            </a:pPr>
            <a:r>
              <a:rPr sz="1800" dirty="0">
                <a:latin typeface="+mn-lt"/>
                <a:cs typeface="Arial"/>
              </a:rPr>
              <a:t>SecureML (data-independent offline phase + fast online phase)</a:t>
            </a:r>
          </a:p>
          <a:p>
            <a:pPr marL="240665" indent="0">
              <a:lnSpc>
                <a:spcPts val="2125"/>
              </a:lnSpc>
              <a:buNone/>
            </a:pPr>
            <a:endParaRPr lang="en-US" sz="1800" dirty="0">
              <a:latin typeface="+mn-lt"/>
            </a:endParaRPr>
          </a:p>
          <a:p>
            <a:pPr marL="240665" indent="0">
              <a:lnSpc>
                <a:spcPts val="2125"/>
              </a:lnSpc>
              <a:buNone/>
            </a:pPr>
            <a:r>
              <a:rPr sz="1800" dirty="0">
                <a:latin typeface="+mn-lt"/>
              </a:rPr>
              <a:t>Offline multiplication triplets, truncate, sharing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907" y="1623059"/>
            <a:ext cx="478726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Arial"/>
              </a:rPr>
              <a:t>Characteristics:</a:t>
            </a:r>
          </a:p>
          <a:p>
            <a:pPr marL="812165" indent="-342265">
              <a:lnSpc>
                <a:spcPct val="100000"/>
              </a:lnSpc>
              <a:buChar char="•"/>
              <a:tabLst>
                <a:tab pos="812165" algn="l"/>
              </a:tabLst>
            </a:pPr>
            <a:r>
              <a:rPr sz="2000" dirty="0">
                <a:cs typeface="Arial"/>
              </a:rPr>
              <a:t>High level privacy</a:t>
            </a:r>
          </a:p>
          <a:p>
            <a:pPr marL="812800" marR="5080" indent="-342900">
              <a:lnSpc>
                <a:spcPct val="100000"/>
              </a:lnSpc>
              <a:buChar char="•"/>
              <a:tabLst>
                <a:tab pos="812800" algn="l"/>
              </a:tabLst>
            </a:pPr>
            <a:r>
              <a:rPr sz="2000" dirty="0">
                <a:cs typeface="Arial"/>
              </a:rPr>
              <a:t>High computation and communication cost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49470" y="4535067"/>
            <a:ext cx="29527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202122"/>
                </a:solidFill>
                <a:cs typeface="Arial"/>
              </a:rPr>
              <a:t>Yao's Millionaires' problem</a:t>
            </a:r>
            <a:endParaRPr dirty="0">
              <a:cs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280A83-5E21-9C1D-4EB4-98D4B9E3066C}"/>
              </a:ext>
            </a:extLst>
          </p:cNvPr>
          <p:cNvSpPr txBox="1"/>
          <p:nvPr/>
        </p:nvSpPr>
        <p:spPr>
          <a:xfrm>
            <a:off x="657922" y="6356195"/>
            <a:ext cx="5733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/>
              <a:t>Protocols for Secure Computations, Andrew Chi-</a:t>
            </a:r>
            <a:r>
              <a:rPr kumimoji="1" lang="en" altLang="zh-CN" sz="1400" dirty="0" err="1"/>
              <a:t>Chih</a:t>
            </a:r>
            <a:r>
              <a:rPr kumimoji="1" lang="en" altLang="zh-CN" sz="1400" dirty="0"/>
              <a:t> Yao, 1982, UC Berkeley</a:t>
            </a:r>
            <a:endParaRPr kumimoji="1" lang="zh-CN" altLang="en-US"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5050"/>
            <a:ext cx="59677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Defenses – Privacy Defense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7177" y="1179067"/>
            <a:ext cx="3435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cs typeface="Arial"/>
              </a:rPr>
              <a:t>2. Differential Privacy (DP):</a:t>
            </a:r>
            <a:endParaRPr sz="2000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841" y="2052353"/>
            <a:ext cx="6396702" cy="17675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51003" y="1248155"/>
            <a:ext cx="232664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cs typeface="Arial"/>
              </a:rPr>
              <a:t>Types of DP:</a:t>
            </a:r>
          </a:p>
          <a:p>
            <a:pPr marL="812165" indent="-342265">
              <a:lnSpc>
                <a:spcPct val="100000"/>
              </a:lnSpc>
              <a:buChar char="•"/>
              <a:tabLst>
                <a:tab pos="812165" algn="l"/>
              </a:tabLst>
            </a:pPr>
            <a:r>
              <a:rPr dirty="0">
                <a:cs typeface="Arial"/>
              </a:rPr>
              <a:t>Local DP</a:t>
            </a:r>
          </a:p>
          <a:p>
            <a:pPr marL="812165" indent="-342265">
              <a:lnSpc>
                <a:spcPct val="100000"/>
              </a:lnSpc>
              <a:buChar char="•"/>
              <a:tabLst>
                <a:tab pos="812165" algn="l"/>
              </a:tabLst>
            </a:pPr>
            <a:r>
              <a:rPr dirty="0">
                <a:cs typeface="Arial"/>
              </a:rPr>
              <a:t>Centralized DP</a:t>
            </a:r>
          </a:p>
          <a:p>
            <a:pPr marL="812165" indent="-342265">
              <a:lnSpc>
                <a:spcPct val="100000"/>
              </a:lnSpc>
              <a:buChar char="•"/>
              <a:tabLst>
                <a:tab pos="812165" algn="l"/>
              </a:tabLst>
            </a:pPr>
            <a:r>
              <a:rPr dirty="0">
                <a:cs typeface="Arial"/>
              </a:rPr>
              <a:t>Distributed DP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508" y="4502903"/>
            <a:ext cx="10452098" cy="12064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190664"/>
            <a:ext cx="2257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This Week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2212" y="1419859"/>
            <a:ext cx="4761865" cy="262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2400" dirty="0">
                <a:cs typeface="AppleGothic"/>
              </a:rPr>
              <a:t>口	</a:t>
            </a:r>
            <a:r>
              <a:rPr sz="2400" dirty="0">
                <a:cs typeface="Arial"/>
              </a:rPr>
              <a:t>Federated Learning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583565" algn="l"/>
              </a:tabLst>
            </a:pPr>
            <a:r>
              <a:rPr sz="2400" dirty="0">
                <a:cs typeface="AppleGothic"/>
              </a:rPr>
              <a:t>口	</a:t>
            </a:r>
            <a:r>
              <a:rPr sz="2400" dirty="0">
                <a:cs typeface="Arial"/>
              </a:rPr>
              <a:t>Privacy in Federated Learning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583565" algn="l"/>
              </a:tabLst>
            </a:pPr>
            <a:r>
              <a:rPr sz="2400" dirty="0">
                <a:cs typeface="AppleGothic"/>
              </a:rPr>
              <a:t>口	</a:t>
            </a:r>
            <a:r>
              <a:rPr sz="2400" dirty="0">
                <a:cs typeface="Arial"/>
              </a:rPr>
              <a:t>Robustness in Federated Learning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 dirty="0"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83565" algn="l"/>
              </a:tabLst>
            </a:pPr>
            <a:r>
              <a:rPr sz="2400" dirty="0">
                <a:cs typeface="AppleGothic"/>
              </a:rPr>
              <a:t>口	</a:t>
            </a:r>
            <a:r>
              <a:rPr sz="2400" dirty="0">
                <a:cs typeface="Arial"/>
              </a:rPr>
              <a:t>Challenges and Future Research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5050"/>
            <a:ext cx="59677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Defenses – Privacy Defense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100" y="1309086"/>
            <a:ext cx="4370278" cy="44842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9099" y="2386573"/>
            <a:ext cx="5210612" cy="16579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22212" y="4512564"/>
            <a:ext cx="356968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cs typeface="Arial"/>
              </a:rPr>
              <a:t>Data flow of statistics under LDP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17177" y="1179067"/>
            <a:ext cx="3435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cs typeface="Arial"/>
              </a:rPr>
              <a:t>2. Differential Privacy (DP):</a:t>
            </a:r>
            <a:endParaRPr sz="2000" dirty="0"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5050"/>
            <a:ext cx="59677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Defenses – Privacy Defense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7969" y="1133347"/>
            <a:ext cx="3435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cs typeface="Arial"/>
              </a:rPr>
              <a:t>2. Differential Privacy (DP):</a:t>
            </a:r>
            <a:endParaRPr sz="200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600" y="1773583"/>
            <a:ext cx="7974468" cy="37866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16321" y="5796788"/>
            <a:ext cx="288163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cs typeface="Arial"/>
              </a:rPr>
              <a:t>Types of frequency estimation</a:t>
            </a:r>
            <a:endParaRPr sz="1600" dirty="0"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119221"/>
            <a:ext cx="59677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Defenses – Privacy Defense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5200" y="1133347"/>
            <a:ext cx="3435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cs typeface="Arial"/>
              </a:rPr>
              <a:t>2. Differential Privacy (DP):</a:t>
            </a:r>
            <a:endParaRPr sz="2000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294" y="1926248"/>
            <a:ext cx="9497374" cy="37281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03140" y="5637276"/>
            <a:ext cx="25025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cs typeface="Arial"/>
              </a:rPr>
              <a:t>Real-world applications.</a:t>
            </a:r>
            <a:endParaRPr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14DC29FF-2AF3-A37C-318B-C503355295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0937" y="1333767"/>
            <a:ext cx="4258565" cy="435932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F3C8745-A82F-2EF1-1427-1C2CCAFB8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76" y="188640"/>
            <a:ext cx="59677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dirty="0"/>
              <a:t>Vanilla</a:t>
            </a:r>
            <a:r>
              <a:rPr lang="zh-CN" altLang="en-US" sz="3200" dirty="0"/>
              <a:t> </a:t>
            </a:r>
            <a:r>
              <a:rPr lang="en-US" altLang="zh-CN" sz="3200" dirty="0"/>
              <a:t>FL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155441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C6B421-6D45-1D4F-528C-19FB87BD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453900"/>
            <a:ext cx="5207000" cy="42672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9B0DFB52-E0EE-DFEB-5A7B-5EBA1D3F14B4}"/>
              </a:ext>
            </a:extLst>
          </p:cNvPr>
          <p:cNvSpPr txBox="1">
            <a:spLocks/>
          </p:cNvSpPr>
          <p:nvPr/>
        </p:nvSpPr>
        <p:spPr>
          <a:xfrm>
            <a:off x="8208928" y="1628800"/>
            <a:ext cx="2113280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2000" b="1">
                <a:latin typeface="+mn-lt"/>
                <a:cs typeface="Arial"/>
              </a:rPr>
              <a:t>M: </a:t>
            </a:r>
            <a:r>
              <a:rPr lang="en" sz="2000">
                <a:latin typeface="+mn-lt"/>
                <a:cs typeface="Arial"/>
              </a:rPr>
              <a:t>A DP mechanism</a:t>
            </a:r>
            <a:endParaRPr lang="en" sz="2000" dirty="0">
              <a:latin typeface="+mn-lt"/>
              <a:cs typeface="Arial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EBB1F68-EDCF-6BAD-333A-A00D74791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76" y="188640"/>
            <a:ext cx="59677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dirty="0"/>
              <a:t>Centralized</a:t>
            </a:r>
            <a:r>
              <a:rPr lang="zh-CN" altLang="en-US" sz="3200" dirty="0"/>
              <a:t> </a:t>
            </a:r>
            <a:r>
              <a:rPr lang="en-US" altLang="zh-CN" sz="3200" dirty="0"/>
              <a:t>DP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936949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99C100-3134-8307-479C-D6A64655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819" y="1308100"/>
            <a:ext cx="5283200" cy="42418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DB2832E7-B916-275B-AB66-432F144801B2}"/>
              </a:ext>
            </a:extLst>
          </p:cNvPr>
          <p:cNvSpPr txBox="1">
            <a:spLocks/>
          </p:cNvSpPr>
          <p:nvPr/>
        </p:nvSpPr>
        <p:spPr>
          <a:xfrm>
            <a:off x="7680960" y="3108399"/>
            <a:ext cx="2113280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2000" b="1">
                <a:latin typeface="+mn-lt"/>
                <a:cs typeface="Arial"/>
              </a:rPr>
              <a:t>M: </a:t>
            </a:r>
            <a:r>
              <a:rPr lang="en" sz="2000">
                <a:latin typeface="+mn-lt"/>
                <a:cs typeface="Arial"/>
              </a:rPr>
              <a:t>A DP mechanism</a:t>
            </a:r>
            <a:endParaRPr lang="en" sz="2000" dirty="0">
              <a:latin typeface="+mn-lt"/>
              <a:cs typeface="Arial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856C50E-34AD-6188-1886-A166D879BD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76" y="188640"/>
            <a:ext cx="59677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dirty="0"/>
              <a:t>Local</a:t>
            </a:r>
            <a:r>
              <a:rPr lang="zh-CN" altLang="en-US" sz="3200" dirty="0"/>
              <a:t> </a:t>
            </a:r>
            <a:r>
              <a:rPr lang="en-US" altLang="zh-CN" sz="3200" dirty="0"/>
              <a:t>DP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866667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04B2CBC-A3E5-A9F8-C82B-E852BFB8E7C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343" y="1329698"/>
            <a:ext cx="5999018" cy="4387543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D1C4C76-9851-A7AE-8B9E-C7CBB502952E}"/>
              </a:ext>
            </a:extLst>
          </p:cNvPr>
          <p:cNvSpPr txBox="1"/>
          <p:nvPr/>
        </p:nvSpPr>
        <p:spPr>
          <a:xfrm>
            <a:off x="7627330" y="1863852"/>
            <a:ext cx="211328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cs typeface="Arial"/>
              </a:rPr>
              <a:t>M: </a:t>
            </a:r>
            <a:r>
              <a:rPr sz="2000" dirty="0">
                <a:cs typeface="Arial"/>
              </a:rPr>
              <a:t>A DP mechanism</a:t>
            </a:r>
          </a:p>
          <a:p>
            <a:pPr marL="12700">
              <a:lnSpc>
                <a:spcPct val="100000"/>
              </a:lnSpc>
            </a:pPr>
            <a:r>
              <a:rPr sz="2000" b="1" dirty="0">
                <a:cs typeface="Arial"/>
              </a:rPr>
              <a:t>E: </a:t>
            </a:r>
            <a:r>
              <a:rPr sz="2000" dirty="0">
                <a:cs typeface="Arial"/>
              </a:rPr>
              <a:t>encryption</a:t>
            </a:r>
          </a:p>
          <a:p>
            <a:pPr marL="12700">
              <a:lnSpc>
                <a:spcPct val="100000"/>
              </a:lnSpc>
            </a:pPr>
            <a:r>
              <a:rPr sz="2000" b="1" dirty="0">
                <a:cs typeface="Arial"/>
              </a:rPr>
              <a:t>D: </a:t>
            </a:r>
            <a:r>
              <a:rPr sz="2000" dirty="0">
                <a:cs typeface="Arial"/>
              </a:rPr>
              <a:t>decryption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A4A1979-CC2F-79AB-1C78-5005F54DA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76" y="188640"/>
            <a:ext cx="59677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dirty="0"/>
              <a:t>Distributed</a:t>
            </a:r>
            <a:r>
              <a:rPr lang="zh-CN" altLang="en-US" sz="3200" dirty="0"/>
              <a:t> </a:t>
            </a:r>
            <a:r>
              <a:rPr lang="en-US" altLang="zh-CN" sz="3200" dirty="0"/>
              <a:t>DP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860135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5050"/>
            <a:ext cx="65576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+mn-lt"/>
              </a:rPr>
              <a:t>Defenses – Byzantine Defense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76603"/>
            <a:ext cx="7781925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Arial"/>
              </a:rPr>
              <a:t>Algorithm: </a:t>
            </a:r>
            <a:r>
              <a:rPr sz="2000" b="1" dirty="0">
                <a:cs typeface="Arial"/>
              </a:rPr>
              <a:t>Krum </a:t>
            </a:r>
            <a:r>
              <a:rPr sz="2000" dirty="0">
                <a:cs typeface="Arial"/>
              </a:rPr>
              <a:t>(for Byzantine robustness)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cs typeface="Arial"/>
            </a:endParaRPr>
          </a:p>
          <a:p>
            <a:pPr marL="82296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cs typeface="Arial"/>
              </a:rPr>
              <a:t>Setting: </a:t>
            </a:r>
            <a:r>
              <a:rPr sz="2000" b="1" dirty="0">
                <a:cs typeface="Arial"/>
              </a:rPr>
              <a:t>n </a:t>
            </a:r>
            <a:r>
              <a:rPr sz="2000" dirty="0">
                <a:cs typeface="Arial"/>
              </a:rPr>
              <a:t>participants, </a:t>
            </a:r>
            <a:r>
              <a:rPr sz="2000" b="1" dirty="0">
                <a:cs typeface="Arial"/>
              </a:rPr>
              <a:t>f </a:t>
            </a:r>
            <a:r>
              <a:rPr sz="2000" dirty="0">
                <a:cs typeface="Arial"/>
              </a:rPr>
              <a:t>are Byzantine, with </a:t>
            </a:r>
            <a:r>
              <a:rPr sz="2000" dirty="0">
                <a:cs typeface="STIX Two Math"/>
              </a:rPr>
              <a:t>𝒏 ≥ 𝟐𝒇 + 𝟑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cs typeface="STIX Two Math"/>
            </a:endParaRPr>
          </a:p>
          <a:p>
            <a:pPr marL="822960">
              <a:lnSpc>
                <a:spcPct val="100000"/>
              </a:lnSpc>
            </a:pPr>
            <a:r>
              <a:rPr sz="2000" dirty="0">
                <a:cs typeface="Arial"/>
              </a:rPr>
              <a:t>At communication round </a:t>
            </a:r>
            <a:r>
              <a:rPr sz="2000" b="1" dirty="0">
                <a:cs typeface="Arial"/>
              </a:rPr>
              <a:t>t,</a:t>
            </a:r>
            <a:endParaRPr sz="200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1606" y="3236467"/>
            <a:ext cx="14357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  <a:tab pos="1274445" algn="l"/>
              </a:tabLst>
            </a:pPr>
            <a:r>
              <a:rPr sz="1600" dirty="0">
                <a:cs typeface="STIX Two Math"/>
              </a:rPr>
              <a:t>𝟏	𝟐	</a:t>
            </a:r>
            <a:r>
              <a:rPr sz="2400" baseline="3086" dirty="0">
                <a:cs typeface="STIX Two Math"/>
              </a:rPr>
              <a:t>𝒏</a:t>
            </a:r>
            <a:endParaRPr sz="2400" baseline="3086">
              <a:cs typeface="STIX Two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9231" y="3087115"/>
            <a:ext cx="38303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Arial"/>
              </a:rPr>
              <a:t>server receives </a:t>
            </a:r>
            <a:r>
              <a:rPr sz="2000" dirty="0">
                <a:cs typeface="STIX Two Math"/>
              </a:rPr>
              <a:t>{𝜹</a:t>
            </a:r>
            <a:r>
              <a:rPr sz="2400" baseline="29320" dirty="0">
                <a:cs typeface="STIX Two Math"/>
              </a:rPr>
              <a:t>𝒕 </a:t>
            </a:r>
            <a:r>
              <a:rPr sz="2000" dirty="0">
                <a:cs typeface="STIX Two Math"/>
              </a:rPr>
              <a:t>, 𝜹</a:t>
            </a:r>
            <a:r>
              <a:rPr sz="2400" baseline="29320" dirty="0">
                <a:cs typeface="STIX Two Math"/>
              </a:rPr>
              <a:t>𝒕 </a:t>
            </a:r>
            <a:r>
              <a:rPr sz="2000" dirty="0">
                <a:cs typeface="STIX Two Math"/>
              </a:rPr>
              <a:t>, … , 𝜹</a:t>
            </a:r>
            <a:r>
              <a:rPr sz="2400" baseline="27777" dirty="0">
                <a:cs typeface="STIX Two Math"/>
              </a:rPr>
              <a:t>𝒕 </a:t>
            </a:r>
            <a:r>
              <a:rPr sz="2000" dirty="0">
                <a:cs typeface="STIX Two Math"/>
              </a:rPr>
              <a:t>}</a:t>
            </a:r>
            <a:endParaRPr sz="2000">
              <a:cs typeface="STIX Two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9231" y="3468116"/>
            <a:ext cx="152082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dirty="0">
                <a:cs typeface="Arial"/>
              </a:rPr>
              <a:t>f</a:t>
            </a:r>
            <a:r>
              <a:rPr sz="2000" dirty="0">
                <a:cs typeface="Arial"/>
              </a:rPr>
              <a:t>or each </a:t>
            </a:r>
            <a:r>
              <a:rPr sz="2000" dirty="0">
                <a:cs typeface="STIX Two Math"/>
              </a:rPr>
              <a:t>𝜹</a:t>
            </a:r>
            <a:r>
              <a:rPr sz="2400" baseline="30864" dirty="0">
                <a:cs typeface="STIX Two Math"/>
              </a:rPr>
              <a:t>𝒕</a:t>
            </a:r>
            <a:r>
              <a:rPr sz="2000" b="1" dirty="0">
                <a:cs typeface="Arial"/>
              </a:rPr>
              <a:t>:</a:t>
            </a:r>
            <a:endParaRPr sz="2000" dirty="0"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431" y="3617467"/>
            <a:ext cx="5831840" cy="58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4390">
              <a:lnSpc>
                <a:spcPts val="1895"/>
              </a:lnSpc>
              <a:spcBef>
                <a:spcPts val="100"/>
              </a:spcBef>
            </a:pPr>
            <a:r>
              <a:rPr sz="1600" dirty="0">
                <a:cs typeface="STIX Two Math"/>
              </a:rPr>
              <a:t>𝒊</a:t>
            </a:r>
          </a:p>
          <a:p>
            <a:pPr marL="38100">
              <a:lnSpc>
                <a:spcPts val="2615"/>
              </a:lnSpc>
            </a:pPr>
            <a:r>
              <a:rPr sz="2000" dirty="0">
                <a:cs typeface="Arial"/>
              </a:rPr>
              <a:t>select the closest (L2 distance) </a:t>
            </a:r>
            <a:r>
              <a:rPr sz="2000" b="1" dirty="0">
                <a:cs typeface="Arial"/>
              </a:rPr>
              <a:t>n-f-2 </a:t>
            </a:r>
            <a:r>
              <a:rPr sz="2000" dirty="0">
                <a:cs typeface="Arial"/>
              </a:rPr>
              <a:t>into set </a:t>
            </a:r>
            <a:r>
              <a:rPr sz="2000" dirty="0">
                <a:cs typeface="STIX Two Math"/>
              </a:rPr>
              <a:t>𝑪</a:t>
            </a:r>
            <a:r>
              <a:rPr sz="2400" baseline="-15432" dirty="0">
                <a:cs typeface="STIX Two Math"/>
              </a:rPr>
              <a:t>𝒊</a:t>
            </a:r>
          </a:p>
        </p:txBody>
      </p:sp>
      <p:sp>
        <p:nvSpPr>
          <p:cNvPr id="8" name="object 8"/>
          <p:cNvSpPr/>
          <p:nvPr/>
        </p:nvSpPr>
        <p:spPr>
          <a:xfrm>
            <a:off x="4663027" y="4293636"/>
            <a:ext cx="481965" cy="282575"/>
          </a:xfrm>
          <a:custGeom>
            <a:avLst/>
            <a:gdLst/>
            <a:ahLst/>
            <a:cxnLst/>
            <a:rect l="l" t="t" r="r" b="b"/>
            <a:pathLst>
              <a:path w="481964" h="282575">
                <a:moveTo>
                  <a:pt x="391888" y="0"/>
                </a:moveTo>
                <a:lnTo>
                  <a:pt x="387870" y="11459"/>
                </a:lnTo>
                <a:lnTo>
                  <a:pt x="404213" y="18552"/>
                </a:lnTo>
                <a:lnTo>
                  <a:pt x="418268" y="28370"/>
                </a:lnTo>
                <a:lnTo>
                  <a:pt x="446806" y="73878"/>
                </a:lnTo>
                <a:lnTo>
                  <a:pt x="455140" y="115662"/>
                </a:lnTo>
                <a:lnTo>
                  <a:pt x="456182" y="139749"/>
                </a:lnTo>
                <a:lnTo>
                  <a:pt x="455136" y="164649"/>
                </a:lnTo>
                <a:lnTo>
                  <a:pt x="446764" y="207586"/>
                </a:lnTo>
                <a:lnTo>
                  <a:pt x="418286" y="253825"/>
                </a:lnTo>
                <a:lnTo>
                  <a:pt x="388316" y="270866"/>
                </a:lnTo>
                <a:lnTo>
                  <a:pt x="391888" y="282326"/>
                </a:lnTo>
                <a:lnTo>
                  <a:pt x="430398" y="264262"/>
                </a:lnTo>
                <a:lnTo>
                  <a:pt x="458712" y="232990"/>
                </a:lnTo>
                <a:lnTo>
                  <a:pt x="476125" y="191113"/>
                </a:lnTo>
                <a:lnTo>
                  <a:pt x="481929" y="141236"/>
                </a:lnTo>
                <a:lnTo>
                  <a:pt x="480473" y="115354"/>
                </a:lnTo>
                <a:lnTo>
                  <a:pt x="468827" y="69478"/>
                </a:lnTo>
                <a:lnTo>
                  <a:pt x="445731" y="32131"/>
                </a:lnTo>
                <a:lnTo>
                  <a:pt x="412357" y="7389"/>
                </a:lnTo>
                <a:lnTo>
                  <a:pt x="391888" y="0"/>
                </a:lnTo>
                <a:close/>
              </a:path>
              <a:path w="481964" h="282575">
                <a:moveTo>
                  <a:pt x="90041" y="0"/>
                </a:moveTo>
                <a:lnTo>
                  <a:pt x="51625" y="18100"/>
                </a:lnTo>
                <a:lnTo>
                  <a:pt x="23291" y="49484"/>
                </a:lnTo>
                <a:lnTo>
                  <a:pt x="5823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4" y="164649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9" name="object 9"/>
          <p:cNvSpPr txBox="1"/>
          <p:nvPr/>
        </p:nvSpPr>
        <p:spPr>
          <a:xfrm>
            <a:off x="2616431" y="4205732"/>
            <a:ext cx="24568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Arial"/>
              </a:rPr>
              <a:t>compute </a:t>
            </a:r>
            <a:r>
              <a:rPr sz="2000" dirty="0">
                <a:cs typeface="STIX Two Math"/>
              </a:rPr>
              <a:t>𝒔𝒄𝒐𝒓𝒆 𝜹</a:t>
            </a:r>
            <a:r>
              <a:rPr sz="2400" baseline="30864" dirty="0">
                <a:cs typeface="STIX Two Math"/>
              </a:rPr>
              <a:t>𝒕</a:t>
            </a:r>
            <a:endParaRPr sz="2400" baseline="30864">
              <a:cs typeface="STIX Two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3680" y="4190492"/>
            <a:ext cx="553085" cy="341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aseline="-2314" dirty="0">
                <a:cs typeface="STIX Two Math"/>
              </a:rPr>
              <a:t>= </a:t>
            </a:r>
            <a:r>
              <a:rPr sz="2000" dirty="0">
                <a:cs typeface="STIX Two Math"/>
              </a:rPr>
              <a:t>∑</a:t>
            </a:r>
            <a:endParaRPr sz="2000">
              <a:cs typeface="STIX Two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94659" y="4293636"/>
            <a:ext cx="1021080" cy="282575"/>
          </a:xfrm>
          <a:custGeom>
            <a:avLst/>
            <a:gdLst/>
            <a:ahLst/>
            <a:cxnLst/>
            <a:rect l="l" t="t" r="r" b="b"/>
            <a:pathLst>
              <a:path w="1021079" h="282575">
                <a:moveTo>
                  <a:pt x="930622" y="0"/>
                </a:moveTo>
                <a:lnTo>
                  <a:pt x="926604" y="11459"/>
                </a:lnTo>
                <a:lnTo>
                  <a:pt x="942947" y="18552"/>
                </a:lnTo>
                <a:lnTo>
                  <a:pt x="957002" y="28370"/>
                </a:lnTo>
                <a:lnTo>
                  <a:pt x="985540" y="73878"/>
                </a:lnTo>
                <a:lnTo>
                  <a:pt x="993874" y="115662"/>
                </a:lnTo>
                <a:lnTo>
                  <a:pt x="994916" y="139749"/>
                </a:lnTo>
                <a:lnTo>
                  <a:pt x="993870" y="164649"/>
                </a:lnTo>
                <a:lnTo>
                  <a:pt x="985498" y="207586"/>
                </a:lnTo>
                <a:lnTo>
                  <a:pt x="957020" y="253825"/>
                </a:lnTo>
                <a:lnTo>
                  <a:pt x="927050" y="270866"/>
                </a:lnTo>
                <a:lnTo>
                  <a:pt x="930622" y="282326"/>
                </a:lnTo>
                <a:lnTo>
                  <a:pt x="969131" y="264262"/>
                </a:lnTo>
                <a:lnTo>
                  <a:pt x="997446" y="232990"/>
                </a:lnTo>
                <a:lnTo>
                  <a:pt x="1014859" y="191113"/>
                </a:lnTo>
                <a:lnTo>
                  <a:pt x="1020663" y="141236"/>
                </a:lnTo>
                <a:lnTo>
                  <a:pt x="1019207" y="115354"/>
                </a:lnTo>
                <a:lnTo>
                  <a:pt x="1007561" y="69478"/>
                </a:lnTo>
                <a:lnTo>
                  <a:pt x="984465" y="32131"/>
                </a:lnTo>
                <a:lnTo>
                  <a:pt x="951091" y="7389"/>
                </a:lnTo>
                <a:lnTo>
                  <a:pt x="930622" y="0"/>
                </a:lnTo>
                <a:close/>
              </a:path>
              <a:path w="1021079" h="282575">
                <a:moveTo>
                  <a:pt x="90041" y="0"/>
                </a:moveTo>
                <a:lnTo>
                  <a:pt x="51625" y="18100"/>
                </a:lnTo>
                <a:lnTo>
                  <a:pt x="23291" y="49484"/>
                </a:lnTo>
                <a:lnTo>
                  <a:pt x="5823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4" y="164649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2" name="object 12"/>
          <p:cNvSpPr txBox="1"/>
          <p:nvPr/>
        </p:nvSpPr>
        <p:spPr>
          <a:xfrm>
            <a:off x="4900843" y="4355083"/>
            <a:ext cx="180593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82650" algn="l"/>
                <a:tab pos="1669414" algn="l"/>
              </a:tabLst>
            </a:pPr>
            <a:r>
              <a:rPr sz="1600" dirty="0">
                <a:cs typeface="STIX Two Math"/>
              </a:rPr>
              <a:t>𝒊	𝜹∈𝑪</a:t>
            </a:r>
            <a:r>
              <a:rPr sz="2000" baseline="-13888" dirty="0">
                <a:cs typeface="STIX Two Math"/>
              </a:rPr>
              <a:t>𝒊	</a:t>
            </a:r>
            <a:r>
              <a:rPr sz="1600" dirty="0">
                <a:cs typeface="STIX Two Math"/>
              </a:rPr>
              <a:t>𝒊</a:t>
            </a:r>
            <a:endParaRPr sz="1600">
              <a:cs typeface="STIX Two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56263" y="4205732"/>
            <a:ext cx="89852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STIX Two Math"/>
              </a:rPr>
              <a:t>𝜹</a:t>
            </a:r>
            <a:r>
              <a:rPr sz="2400" baseline="30864" dirty="0">
                <a:cs typeface="STIX Two Math"/>
              </a:rPr>
              <a:t>𝒕 </a:t>
            </a:r>
            <a:r>
              <a:rPr sz="2000" dirty="0">
                <a:cs typeface="STIX Two Math"/>
              </a:rPr>
              <a:t>− 𝜹</a:t>
            </a:r>
            <a:endParaRPr sz="2000">
              <a:cs typeface="STIX Two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2698" y="4964683"/>
            <a:ext cx="1581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cs typeface="STIX Two Math"/>
              </a:rPr>
              <a:t>𝜹</a:t>
            </a:r>
            <a:endParaRPr sz="1600">
              <a:cs typeface="STIX Two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36024" y="4725436"/>
            <a:ext cx="521970" cy="282575"/>
          </a:xfrm>
          <a:custGeom>
            <a:avLst/>
            <a:gdLst/>
            <a:ahLst/>
            <a:cxnLst/>
            <a:rect l="l" t="t" r="r" b="b"/>
            <a:pathLst>
              <a:path w="521970" h="282575">
                <a:moveTo>
                  <a:pt x="431576" y="0"/>
                </a:moveTo>
                <a:lnTo>
                  <a:pt x="427558" y="11459"/>
                </a:lnTo>
                <a:lnTo>
                  <a:pt x="443901" y="18552"/>
                </a:lnTo>
                <a:lnTo>
                  <a:pt x="457956" y="28370"/>
                </a:lnTo>
                <a:lnTo>
                  <a:pt x="486494" y="73878"/>
                </a:lnTo>
                <a:lnTo>
                  <a:pt x="494828" y="115662"/>
                </a:lnTo>
                <a:lnTo>
                  <a:pt x="495870" y="139749"/>
                </a:lnTo>
                <a:lnTo>
                  <a:pt x="494823" y="164649"/>
                </a:lnTo>
                <a:lnTo>
                  <a:pt x="486451" y="207586"/>
                </a:lnTo>
                <a:lnTo>
                  <a:pt x="457974" y="253825"/>
                </a:lnTo>
                <a:lnTo>
                  <a:pt x="428003" y="270866"/>
                </a:lnTo>
                <a:lnTo>
                  <a:pt x="431576" y="282326"/>
                </a:lnTo>
                <a:lnTo>
                  <a:pt x="470085" y="264262"/>
                </a:lnTo>
                <a:lnTo>
                  <a:pt x="498400" y="232990"/>
                </a:lnTo>
                <a:lnTo>
                  <a:pt x="515812" y="191113"/>
                </a:lnTo>
                <a:lnTo>
                  <a:pt x="521616" y="141236"/>
                </a:lnTo>
                <a:lnTo>
                  <a:pt x="520161" y="115354"/>
                </a:lnTo>
                <a:lnTo>
                  <a:pt x="508515" y="69478"/>
                </a:lnTo>
                <a:lnTo>
                  <a:pt x="485419" y="32131"/>
                </a:lnTo>
                <a:lnTo>
                  <a:pt x="452044" y="7389"/>
                </a:lnTo>
                <a:lnTo>
                  <a:pt x="431576" y="0"/>
                </a:lnTo>
                <a:close/>
              </a:path>
              <a:path w="521970" h="282575">
                <a:moveTo>
                  <a:pt x="90041" y="0"/>
                </a:moveTo>
                <a:lnTo>
                  <a:pt x="51625" y="18100"/>
                </a:lnTo>
                <a:lnTo>
                  <a:pt x="23291" y="49484"/>
                </a:lnTo>
                <a:lnTo>
                  <a:pt x="5823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4" y="164649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6" name="object 16"/>
          <p:cNvSpPr/>
          <p:nvPr/>
        </p:nvSpPr>
        <p:spPr>
          <a:xfrm>
            <a:off x="7936769" y="4725436"/>
            <a:ext cx="532765" cy="282575"/>
          </a:xfrm>
          <a:custGeom>
            <a:avLst/>
            <a:gdLst/>
            <a:ahLst/>
            <a:cxnLst/>
            <a:rect l="l" t="t" r="r" b="b"/>
            <a:pathLst>
              <a:path w="532765" h="282575">
                <a:moveTo>
                  <a:pt x="442687" y="0"/>
                </a:moveTo>
                <a:lnTo>
                  <a:pt x="438669" y="11459"/>
                </a:lnTo>
                <a:lnTo>
                  <a:pt x="455012" y="18552"/>
                </a:lnTo>
                <a:lnTo>
                  <a:pt x="469067" y="28370"/>
                </a:lnTo>
                <a:lnTo>
                  <a:pt x="497605" y="73878"/>
                </a:lnTo>
                <a:lnTo>
                  <a:pt x="505939" y="115662"/>
                </a:lnTo>
                <a:lnTo>
                  <a:pt x="506981" y="139749"/>
                </a:lnTo>
                <a:lnTo>
                  <a:pt x="505935" y="164649"/>
                </a:lnTo>
                <a:lnTo>
                  <a:pt x="497564" y="207586"/>
                </a:lnTo>
                <a:lnTo>
                  <a:pt x="469086" y="253825"/>
                </a:lnTo>
                <a:lnTo>
                  <a:pt x="439116" y="270866"/>
                </a:lnTo>
                <a:lnTo>
                  <a:pt x="442687" y="282326"/>
                </a:lnTo>
                <a:lnTo>
                  <a:pt x="481197" y="264262"/>
                </a:lnTo>
                <a:lnTo>
                  <a:pt x="509511" y="232990"/>
                </a:lnTo>
                <a:lnTo>
                  <a:pt x="526924" y="191113"/>
                </a:lnTo>
                <a:lnTo>
                  <a:pt x="532729" y="141236"/>
                </a:lnTo>
                <a:lnTo>
                  <a:pt x="531273" y="115354"/>
                </a:lnTo>
                <a:lnTo>
                  <a:pt x="519627" y="69478"/>
                </a:lnTo>
                <a:lnTo>
                  <a:pt x="496531" y="32131"/>
                </a:lnTo>
                <a:lnTo>
                  <a:pt x="463156" y="7389"/>
                </a:lnTo>
                <a:lnTo>
                  <a:pt x="442687" y="0"/>
                </a:lnTo>
                <a:close/>
              </a:path>
              <a:path w="532765" h="282575">
                <a:moveTo>
                  <a:pt x="90041" y="0"/>
                </a:moveTo>
                <a:lnTo>
                  <a:pt x="51625" y="18100"/>
                </a:lnTo>
                <a:lnTo>
                  <a:pt x="23291" y="49484"/>
                </a:lnTo>
                <a:lnTo>
                  <a:pt x="5823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4" y="164649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7" name="object 17"/>
          <p:cNvSpPr txBox="1"/>
          <p:nvPr/>
        </p:nvSpPr>
        <p:spPr>
          <a:xfrm>
            <a:off x="6299240" y="4784852"/>
            <a:ext cx="207454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3255" algn="l"/>
              </a:tabLst>
            </a:pPr>
            <a:r>
              <a:rPr sz="1600" dirty="0">
                <a:cs typeface="STIX Two Math"/>
              </a:rPr>
              <a:t>𝟏	</a:t>
            </a:r>
            <a:r>
              <a:rPr sz="2400" baseline="1543" dirty="0">
                <a:cs typeface="STIX Two Math"/>
              </a:rPr>
              <a:t>𝒏</a:t>
            </a:r>
            <a:endParaRPr sz="2400" baseline="1543">
              <a:cs typeface="STIX Two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59231" y="4635500"/>
            <a:ext cx="61874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424680" algn="l"/>
              </a:tabLst>
            </a:pPr>
            <a:r>
              <a:rPr sz="2000" dirty="0">
                <a:cs typeface="STIX Two Math"/>
              </a:rPr>
              <a:t>𝜹</a:t>
            </a:r>
            <a:r>
              <a:rPr sz="2400" baseline="-15432" dirty="0">
                <a:cs typeface="STIX Two Math"/>
              </a:rPr>
              <a:t>𝒌𝒓𝒖𝒎 </a:t>
            </a:r>
            <a:r>
              <a:rPr sz="2000" dirty="0">
                <a:cs typeface="STIX Two Math"/>
              </a:rPr>
              <a:t>= 𝜹</a:t>
            </a:r>
            <a:r>
              <a:rPr sz="2400" baseline="26234" dirty="0">
                <a:cs typeface="STIX Two Math"/>
              </a:rPr>
              <a:t>∗ </a:t>
            </a:r>
            <a:r>
              <a:rPr sz="2000" dirty="0">
                <a:cs typeface="STIX Two Math"/>
              </a:rPr>
              <a:t>= arg min{𝒔𝒄𝒐𝒓𝒆 𝜹</a:t>
            </a:r>
            <a:r>
              <a:rPr sz="2400" baseline="29320" dirty="0">
                <a:cs typeface="STIX Two Math"/>
              </a:rPr>
              <a:t>𝒕	</a:t>
            </a:r>
            <a:r>
              <a:rPr sz="2000" b="1" dirty="0">
                <a:cs typeface="Arial"/>
              </a:rPr>
              <a:t>, …, </a:t>
            </a:r>
            <a:r>
              <a:rPr sz="2000" dirty="0">
                <a:cs typeface="STIX Two Math"/>
              </a:rPr>
              <a:t>𝒔𝒄𝒐𝒓𝒆 𝜹</a:t>
            </a:r>
            <a:r>
              <a:rPr sz="2400" baseline="26234" dirty="0">
                <a:cs typeface="STIX Two Math"/>
              </a:rPr>
              <a:t>𝒕</a:t>
            </a:r>
            <a:endParaRPr sz="2400" baseline="26234">
              <a:cs typeface="STIX Two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83577" y="4635500"/>
            <a:ext cx="1301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cs typeface="Arial"/>
              </a:rPr>
              <a:t>}</a:t>
            </a:r>
            <a:endParaRPr sz="2000"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5136" y="5181091"/>
            <a:ext cx="9551670" cy="938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171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Arial"/>
              </a:rPr>
              <a:t>update global parameter</a:t>
            </a:r>
            <a:r>
              <a:rPr sz="2000" b="1" dirty="0">
                <a:cs typeface="Arial"/>
              </a:rPr>
              <a:t>: </a:t>
            </a:r>
            <a:r>
              <a:rPr sz="2000" dirty="0">
                <a:cs typeface="STIX Two Math"/>
              </a:rPr>
              <a:t>𝒘</a:t>
            </a:r>
            <a:r>
              <a:rPr sz="2400" baseline="26234" dirty="0">
                <a:cs typeface="STIX Two Math"/>
              </a:rPr>
              <a:t>𝒕.𝟏 </a:t>
            </a:r>
            <a:r>
              <a:rPr sz="2000" dirty="0">
                <a:cs typeface="STIX Two Math"/>
              </a:rPr>
              <a:t>= 𝒘</a:t>
            </a:r>
            <a:r>
              <a:rPr sz="2400" baseline="26234" dirty="0">
                <a:cs typeface="STIX Two Math"/>
              </a:rPr>
              <a:t>𝒕 </a:t>
            </a:r>
            <a:r>
              <a:rPr sz="2000" dirty="0">
                <a:cs typeface="STIX Two Math"/>
              </a:rPr>
              <a:t>+ 𝜹</a:t>
            </a:r>
            <a:r>
              <a:rPr sz="2400" baseline="-15432" dirty="0">
                <a:cs typeface="STIX Two Math"/>
              </a:rPr>
              <a:t>𝒌𝒓𝒖𝒎</a:t>
            </a:r>
          </a:p>
          <a:p>
            <a:pPr marL="38100">
              <a:lnSpc>
                <a:spcPct val="100000"/>
              </a:lnSpc>
              <a:spcBef>
                <a:spcPts val="2885"/>
              </a:spcBef>
            </a:pP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cs typeface="Arial"/>
              </a:rPr>
              <a:t>Blanchard et al. “Machine learning with adversaries: Byzantine tolerant gradient descent.” NeurIPS, 2017.</a:t>
            </a:r>
            <a:endParaRPr sz="1400" dirty="0"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5050"/>
            <a:ext cx="65576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Defenses – Byzantine Defense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76603"/>
            <a:ext cx="669735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Algorithm: </a:t>
            </a:r>
            <a:r>
              <a:rPr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Krum </a:t>
            </a:r>
            <a:r>
              <a:rPr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(for Byzantine robustness)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40536" y="5913628"/>
            <a:ext cx="95008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Blanchard</a:t>
            </a:r>
            <a:r>
              <a:rPr sz="1400" i="1" u="sng" spc="-3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et</a:t>
            </a:r>
            <a:r>
              <a:rPr sz="1400" i="1" u="sng" spc="-2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al.</a:t>
            </a:r>
            <a:r>
              <a:rPr sz="1400" i="1" u="sng" spc="-1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“Machine</a:t>
            </a:r>
            <a:r>
              <a:rPr sz="1400" i="1" u="sng" spc="-3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learning</a:t>
            </a:r>
            <a:r>
              <a:rPr sz="1400" i="1" u="sng" spc="-2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with</a:t>
            </a:r>
            <a:r>
              <a:rPr sz="1400" i="1" u="sng" spc="-3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adversaries:</a:t>
            </a:r>
            <a:r>
              <a:rPr sz="1400" i="1" u="sng" spc="-1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Byzantine</a:t>
            </a:r>
            <a:r>
              <a:rPr sz="1400" i="1" u="sng" spc="-3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tolerant</a:t>
            </a:r>
            <a:r>
              <a:rPr sz="1400" i="1" u="sng" spc="-2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gradient</a:t>
            </a:r>
            <a:r>
              <a:rPr sz="1400" i="1" u="sng" spc="-1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descent.”</a:t>
            </a:r>
            <a:r>
              <a:rPr sz="1400" i="1" u="sng" spc="-2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NeurIPS,</a:t>
            </a:r>
            <a:r>
              <a:rPr sz="1400" i="1" u="sng" spc="-1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1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2017.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0407" y="2625866"/>
            <a:ext cx="4123891" cy="23271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30924" y="2251964"/>
            <a:ext cx="2082800" cy="151990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462280" algn="just">
              <a:lnSpc>
                <a:spcPct val="150600"/>
              </a:lnSpc>
              <a:spcBef>
                <a:spcPts val="135"/>
              </a:spcBef>
            </a:pPr>
            <a:r>
              <a:rPr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ZLTXHK--GBK1-0"/>
              </a:rPr>
              <a:t>红色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FZLTXHK--GBK1-0"/>
              </a:rPr>
              <a:t>：攻击梯度</a:t>
            </a:r>
            <a:r>
              <a:rPr sz="1600" dirty="0">
                <a:solidFill>
                  <a:srgbClr val="043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ZLTXHK--GBK1-0"/>
              </a:rPr>
              <a:t>蓝色</a:t>
            </a: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FZLTXHK--GBK1-0"/>
              </a:rPr>
              <a:t>：真实梯度黑色：本地梯度</a:t>
            </a:r>
            <a:endParaRPr sz="1600">
              <a:latin typeface="Microsoft YaHei" panose="020B0503020204020204" pitchFamily="34" charset="-122"/>
              <a:ea typeface="Microsoft YaHei" panose="020B0503020204020204" pitchFamily="34" charset="-122"/>
              <a:cs typeface="FZLTXHK--GBK1-0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FZLTXHK--GBK1-0"/>
              </a:rPr>
              <a:t>黑色曲线：损失函数</a:t>
            </a:r>
            <a:endParaRPr sz="1600">
              <a:latin typeface="Microsoft YaHei" panose="020B0503020204020204" pitchFamily="34" charset="-122"/>
              <a:ea typeface="Microsoft YaHei" panose="020B0503020204020204" pitchFamily="34" charset="-122"/>
              <a:cs typeface="FZLTXHK--GBK1-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5050"/>
            <a:ext cx="65576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Defenses – Byzantine Defense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6985" y="1268760"/>
            <a:ext cx="9638030" cy="3934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More robust aggregation methods:</a:t>
            </a:r>
            <a:endParaRPr sz="2000" dirty="0"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  <a:p>
            <a:pPr marL="1045844" indent="-457200">
              <a:lnSpc>
                <a:spcPct val="100000"/>
              </a:lnSpc>
              <a:buChar char="•"/>
              <a:tabLst>
                <a:tab pos="1045844" algn="l"/>
              </a:tabLst>
            </a:pPr>
            <a:r>
              <a:rPr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Multi-Krum = </a:t>
            </a:r>
            <a:r>
              <a:rPr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Krum </a:t>
            </a:r>
            <a:r>
              <a:rPr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+ Averaging</a:t>
            </a:r>
          </a:p>
          <a:p>
            <a:pPr marL="1045844">
              <a:lnSpc>
                <a:spcPct val="100000"/>
              </a:lnSpc>
              <a:spcBef>
                <a:spcPts val="1200"/>
              </a:spcBef>
            </a:pPr>
            <a:r>
              <a:rPr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= Krum robustness + increased convergence speed</a:t>
            </a:r>
          </a:p>
          <a:p>
            <a:pPr marL="1045844" marR="2712085" indent="-457200">
              <a:lnSpc>
                <a:spcPct val="150000"/>
              </a:lnSpc>
              <a:buChar char="•"/>
              <a:tabLst>
                <a:tab pos="1045844" algn="l"/>
              </a:tabLst>
            </a:pPr>
            <a:r>
              <a:rPr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coordinate-wise median, coordinate-wise trimmed mean median is not good for convergence</a:t>
            </a:r>
          </a:p>
          <a:p>
            <a:pPr marL="1045844" indent="-457200">
              <a:lnSpc>
                <a:spcPct val="100000"/>
              </a:lnSpc>
              <a:spcBef>
                <a:spcPts val="1200"/>
              </a:spcBef>
              <a:buChar char="•"/>
              <a:tabLst>
                <a:tab pos="1045844" algn="l"/>
              </a:tabLst>
            </a:pPr>
            <a:r>
              <a:rPr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Bulyan = </a:t>
            </a:r>
            <a:r>
              <a:rPr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Krum + trimmed median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  <a:p>
            <a:pPr marL="1045844" indent="-457200">
              <a:lnSpc>
                <a:spcPct val="100000"/>
              </a:lnSpc>
              <a:spcBef>
                <a:spcPts val="1200"/>
              </a:spcBef>
              <a:buChar char="•"/>
              <a:tabLst>
                <a:tab pos="1045844" algn="l"/>
              </a:tabLst>
            </a:pPr>
            <a:r>
              <a:rPr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Median and geometric-median</a:t>
            </a:r>
          </a:p>
          <a:p>
            <a:pPr marL="1045844" marR="5080" indent="-457200">
              <a:lnSpc>
                <a:spcPct val="150000"/>
              </a:lnSpc>
              <a:buChar char="•"/>
              <a:tabLst>
                <a:tab pos="1045844" algn="l"/>
              </a:tabLst>
            </a:pPr>
            <a:r>
              <a:rPr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(Robust Federated Aggregation) RFA: approximate geometric median (not robust to Byzantine attacks)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5050"/>
            <a:ext cx="63607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Traditional Machine 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2000" y="2395727"/>
            <a:ext cx="1582420" cy="1259205"/>
            <a:chOff x="762000" y="2395727"/>
            <a:chExt cx="1582420" cy="12592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2395727"/>
              <a:ext cx="1581912" cy="12588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2453220"/>
              <a:ext cx="1430020" cy="1103630"/>
            </a:xfrm>
            <a:custGeom>
              <a:avLst/>
              <a:gdLst/>
              <a:ahLst/>
              <a:cxnLst/>
              <a:rect l="l" t="t" r="r" b="b"/>
              <a:pathLst>
                <a:path w="1430020" h="1103629">
                  <a:moveTo>
                    <a:pt x="1429397" y="137947"/>
                  </a:moveTo>
                  <a:lnTo>
                    <a:pt x="1397266" y="96926"/>
                  </a:lnTo>
                  <a:lnTo>
                    <a:pt x="1343139" y="72186"/>
                  </a:lnTo>
                  <a:lnTo>
                    <a:pt x="1266202" y="50190"/>
                  </a:lnTo>
                  <a:lnTo>
                    <a:pt x="1220063" y="40398"/>
                  </a:lnTo>
                  <a:lnTo>
                    <a:pt x="1169314" y="31496"/>
                  </a:lnTo>
                  <a:lnTo>
                    <a:pt x="1114298" y="23558"/>
                  </a:lnTo>
                  <a:lnTo>
                    <a:pt x="1055370" y="16649"/>
                  </a:lnTo>
                  <a:lnTo>
                    <a:pt x="992886" y="10833"/>
                  </a:lnTo>
                  <a:lnTo>
                    <a:pt x="927227" y="6197"/>
                  </a:lnTo>
                  <a:lnTo>
                    <a:pt x="858735" y="2794"/>
                  </a:lnTo>
                  <a:lnTo>
                    <a:pt x="787768" y="711"/>
                  </a:lnTo>
                  <a:lnTo>
                    <a:pt x="714692" y="0"/>
                  </a:lnTo>
                  <a:lnTo>
                    <a:pt x="641629" y="711"/>
                  </a:lnTo>
                  <a:lnTo>
                    <a:pt x="570661" y="2794"/>
                  </a:lnTo>
                  <a:lnTo>
                    <a:pt x="502170" y="6197"/>
                  </a:lnTo>
                  <a:lnTo>
                    <a:pt x="436499" y="10833"/>
                  </a:lnTo>
                  <a:lnTo>
                    <a:pt x="374027" y="16649"/>
                  </a:lnTo>
                  <a:lnTo>
                    <a:pt x="315099" y="23558"/>
                  </a:lnTo>
                  <a:lnTo>
                    <a:pt x="260083" y="31496"/>
                  </a:lnTo>
                  <a:lnTo>
                    <a:pt x="209321" y="40398"/>
                  </a:lnTo>
                  <a:lnTo>
                    <a:pt x="163195" y="50190"/>
                  </a:lnTo>
                  <a:lnTo>
                    <a:pt x="122059" y="60820"/>
                  </a:lnTo>
                  <a:lnTo>
                    <a:pt x="56159" y="84251"/>
                  </a:lnTo>
                  <a:lnTo>
                    <a:pt x="14516" y="110147"/>
                  </a:lnTo>
                  <a:lnTo>
                    <a:pt x="0" y="137947"/>
                  </a:lnTo>
                  <a:lnTo>
                    <a:pt x="0" y="965631"/>
                  </a:lnTo>
                  <a:lnTo>
                    <a:pt x="32131" y="1006652"/>
                  </a:lnTo>
                  <a:lnTo>
                    <a:pt x="86258" y="1031392"/>
                  </a:lnTo>
                  <a:lnTo>
                    <a:pt x="163195" y="1053376"/>
                  </a:lnTo>
                  <a:lnTo>
                    <a:pt x="209321" y="1063180"/>
                  </a:lnTo>
                  <a:lnTo>
                    <a:pt x="260083" y="1072083"/>
                  </a:lnTo>
                  <a:lnTo>
                    <a:pt x="315099" y="1080020"/>
                  </a:lnTo>
                  <a:lnTo>
                    <a:pt x="374027" y="1086929"/>
                  </a:lnTo>
                  <a:lnTo>
                    <a:pt x="436499" y="1092746"/>
                  </a:lnTo>
                  <a:lnTo>
                    <a:pt x="502170" y="1097381"/>
                  </a:lnTo>
                  <a:lnTo>
                    <a:pt x="570661" y="1100772"/>
                  </a:lnTo>
                  <a:lnTo>
                    <a:pt x="641629" y="1102868"/>
                  </a:lnTo>
                  <a:lnTo>
                    <a:pt x="714692" y="1103579"/>
                  </a:lnTo>
                  <a:lnTo>
                    <a:pt x="787768" y="1102868"/>
                  </a:lnTo>
                  <a:lnTo>
                    <a:pt x="858735" y="1100772"/>
                  </a:lnTo>
                  <a:lnTo>
                    <a:pt x="927227" y="1097381"/>
                  </a:lnTo>
                  <a:lnTo>
                    <a:pt x="992886" y="1092746"/>
                  </a:lnTo>
                  <a:lnTo>
                    <a:pt x="1055370" y="1086929"/>
                  </a:lnTo>
                  <a:lnTo>
                    <a:pt x="1114298" y="1080020"/>
                  </a:lnTo>
                  <a:lnTo>
                    <a:pt x="1169314" y="1072083"/>
                  </a:lnTo>
                  <a:lnTo>
                    <a:pt x="1220063" y="1063180"/>
                  </a:lnTo>
                  <a:lnTo>
                    <a:pt x="1266202" y="1053376"/>
                  </a:lnTo>
                  <a:lnTo>
                    <a:pt x="1307338" y="1042758"/>
                  </a:lnTo>
                  <a:lnTo>
                    <a:pt x="1373238" y="1019327"/>
                  </a:lnTo>
                  <a:lnTo>
                    <a:pt x="1414881" y="993432"/>
                  </a:lnTo>
                  <a:lnTo>
                    <a:pt x="1429397" y="965631"/>
                  </a:lnTo>
                  <a:lnTo>
                    <a:pt x="1429397" y="1379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0" y="2453209"/>
              <a:ext cx="1430020" cy="1103630"/>
            </a:xfrm>
            <a:custGeom>
              <a:avLst/>
              <a:gdLst/>
              <a:ahLst/>
              <a:cxnLst/>
              <a:rect l="l" t="t" r="r" b="b"/>
              <a:pathLst>
                <a:path w="1430020" h="1103629">
                  <a:moveTo>
                    <a:pt x="1429407" y="137947"/>
                  </a:moveTo>
                  <a:lnTo>
                    <a:pt x="1397275" y="178969"/>
                  </a:lnTo>
                  <a:lnTo>
                    <a:pt x="1343146" y="203702"/>
                  </a:lnTo>
                  <a:lnTo>
                    <a:pt x="1266203" y="225695"/>
                  </a:lnTo>
                  <a:lnTo>
                    <a:pt x="1220075" y="235491"/>
                  </a:lnTo>
                  <a:lnTo>
                    <a:pt x="1169321" y="244395"/>
                  </a:lnTo>
                  <a:lnTo>
                    <a:pt x="1114300" y="252336"/>
                  </a:lnTo>
                  <a:lnTo>
                    <a:pt x="1055373" y="259246"/>
                  </a:lnTo>
                  <a:lnTo>
                    <a:pt x="992898" y="265055"/>
                  </a:lnTo>
                  <a:lnTo>
                    <a:pt x="927234" y="269693"/>
                  </a:lnTo>
                  <a:lnTo>
                    <a:pt x="858741" y="273093"/>
                  </a:lnTo>
                  <a:lnTo>
                    <a:pt x="787777" y="275183"/>
                  </a:lnTo>
                  <a:lnTo>
                    <a:pt x="714703" y="275895"/>
                  </a:lnTo>
                  <a:lnTo>
                    <a:pt x="641629" y="275183"/>
                  </a:lnTo>
                  <a:lnTo>
                    <a:pt x="570665" y="273093"/>
                  </a:lnTo>
                  <a:lnTo>
                    <a:pt x="502172" y="269693"/>
                  </a:lnTo>
                  <a:lnTo>
                    <a:pt x="436508" y="265055"/>
                  </a:lnTo>
                  <a:lnTo>
                    <a:pt x="374033" y="259246"/>
                  </a:lnTo>
                  <a:lnTo>
                    <a:pt x="315105" y="252336"/>
                  </a:lnTo>
                  <a:lnTo>
                    <a:pt x="260085" y="244395"/>
                  </a:lnTo>
                  <a:lnTo>
                    <a:pt x="209331" y="235491"/>
                  </a:lnTo>
                  <a:lnTo>
                    <a:pt x="163203" y="225695"/>
                  </a:lnTo>
                  <a:lnTo>
                    <a:pt x="122060" y="215075"/>
                  </a:lnTo>
                  <a:lnTo>
                    <a:pt x="56164" y="191643"/>
                  </a:lnTo>
                  <a:lnTo>
                    <a:pt x="14520" y="165749"/>
                  </a:lnTo>
                  <a:lnTo>
                    <a:pt x="0" y="137947"/>
                  </a:lnTo>
                  <a:lnTo>
                    <a:pt x="3689" y="123843"/>
                  </a:lnTo>
                  <a:lnTo>
                    <a:pt x="32131" y="96926"/>
                  </a:lnTo>
                  <a:lnTo>
                    <a:pt x="86260" y="72193"/>
                  </a:lnTo>
                  <a:lnTo>
                    <a:pt x="163203" y="50200"/>
                  </a:lnTo>
                  <a:lnTo>
                    <a:pt x="209331" y="40403"/>
                  </a:lnTo>
                  <a:lnTo>
                    <a:pt x="260085" y="31500"/>
                  </a:lnTo>
                  <a:lnTo>
                    <a:pt x="315105" y="23559"/>
                  </a:lnTo>
                  <a:lnTo>
                    <a:pt x="374033" y="16649"/>
                  </a:lnTo>
                  <a:lnTo>
                    <a:pt x="436508" y="10840"/>
                  </a:lnTo>
                  <a:lnTo>
                    <a:pt x="502172" y="6201"/>
                  </a:lnTo>
                  <a:lnTo>
                    <a:pt x="570665" y="2802"/>
                  </a:lnTo>
                  <a:lnTo>
                    <a:pt x="641629" y="712"/>
                  </a:lnTo>
                  <a:lnTo>
                    <a:pt x="714703" y="0"/>
                  </a:lnTo>
                  <a:lnTo>
                    <a:pt x="787777" y="712"/>
                  </a:lnTo>
                  <a:lnTo>
                    <a:pt x="858741" y="2802"/>
                  </a:lnTo>
                  <a:lnTo>
                    <a:pt x="927234" y="6201"/>
                  </a:lnTo>
                  <a:lnTo>
                    <a:pt x="992898" y="10840"/>
                  </a:lnTo>
                  <a:lnTo>
                    <a:pt x="1055373" y="16649"/>
                  </a:lnTo>
                  <a:lnTo>
                    <a:pt x="1114300" y="23559"/>
                  </a:lnTo>
                  <a:lnTo>
                    <a:pt x="1169321" y="31500"/>
                  </a:lnTo>
                  <a:lnTo>
                    <a:pt x="1220075" y="40403"/>
                  </a:lnTo>
                  <a:lnTo>
                    <a:pt x="1266203" y="50200"/>
                  </a:lnTo>
                  <a:lnTo>
                    <a:pt x="1307346" y="60819"/>
                  </a:lnTo>
                  <a:lnTo>
                    <a:pt x="1373242" y="84252"/>
                  </a:lnTo>
                  <a:lnTo>
                    <a:pt x="1414886" y="110146"/>
                  </a:lnTo>
                  <a:lnTo>
                    <a:pt x="1429407" y="137947"/>
                  </a:lnTo>
                  <a:lnTo>
                    <a:pt x="1429407" y="965638"/>
                  </a:lnTo>
                  <a:lnTo>
                    <a:pt x="1397275" y="1006659"/>
                  </a:lnTo>
                  <a:lnTo>
                    <a:pt x="1343146" y="1031392"/>
                  </a:lnTo>
                  <a:lnTo>
                    <a:pt x="1266203" y="1053385"/>
                  </a:lnTo>
                  <a:lnTo>
                    <a:pt x="1220075" y="1063182"/>
                  </a:lnTo>
                  <a:lnTo>
                    <a:pt x="1169321" y="1072085"/>
                  </a:lnTo>
                  <a:lnTo>
                    <a:pt x="1114300" y="1080026"/>
                  </a:lnTo>
                  <a:lnTo>
                    <a:pt x="1055373" y="1086936"/>
                  </a:lnTo>
                  <a:lnTo>
                    <a:pt x="992898" y="1092745"/>
                  </a:lnTo>
                  <a:lnTo>
                    <a:pt x="927234" y="1097384"/>
                  </a:lnTo>
                  <a:lnTo>
                    <a:pt x="858741" y="1100783"/>
                  </a:lnTo>
                  <a:lnTo>
                    <a:pt x="787777" y="1102873"/>
                  </a:lnTo>
                  <a:lnTo>
                    <a:pt x="714703" y="1103586"/>
                  </a:lnTo>
                  <a:lnTo>
                    <a:pt x="641629" y="1102873"/>
                  </a:lnTo>
                  <a:lnTo>
                    <a:pt x="570665" y="1100783"/>
                  </a:lnTo>
                  <a:lnTo>
                    <a:pt x="502172" y="1097384"/>
                  </a:lnTo>
                  <a:lnTo>
                    <a:pt x="436508" y="1092745"/>
                  </a:lnTo>
                  <a:lnTo>
                    <a:pt x="374033" y="1086936"/>
                  </a:lnTo>
                  <a:lnTo>
                    <a:pt x="315105" y="1080026"/>
                  </a:lnTo>
                  <a:lnTo>
                    <a:pt x="260085" y="1072085"/>
                  </a:lnTo>
                  <a:lnTo>
                    <a:pt x="209331" y="1063182"/>
                  </a:lnTo>
                  <a:lnTo>
                    <a:pt x="163203" y="1053385"/>
                  </a:lnTo>
                  <a:lnTo>
                    <a:pt x="122060" y="1042766"/>
                  </a:lnTo>
                  <a:lnTo>
                    <a:pt x="56164" y="1019333"/>
                  </a:lnTo>
                  <a:lnTo>
                    <a:pt x="14520" y="993439"/>
                  </a:lnTo>
                  <a:lnTo>
                    <a:pt x="0" y="965638"/>
                  </a:lnTo>
                  <a:lnTo>
                    <a:pt x="0" y="13794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4915" y="3839971"/>
            <a:ext cx="5526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Data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270250" y="2418478"/>
            <a:ext cx="2514600" cy="1190625"/>
            <a:chOff x="3270250" y="2418478"/>
            <a:chExt cx="2514600" cy="1190625"/>
          </a:xfrm>
        </p:grpSpPr>
        <p:sp>
          <p:nvSpPr>
            <p:cNvPr id="9" name="object 9"/>
            <p:cNvSpPr/>
            <p:nvPr/>
          </p:nvSpPr>
          <p:spPr>
            <a:xfrm>
              <a:off x="3276600" y="2424828"/>
              <a:ext cx="2501900" cy="1177925"/>
            </a:xfrm>
            <a:custGeom>
              <a:avLst/>
              <a:gdLst/>
              <a:ahLst/>
              <a:cxnLst/>
              <a:rect l="l" t="t" r="r" b="b"/>
              <a:pathLst>
                <a:path w="2501900" h="1177925">
                  <a:moveTo>
                    <a:pt x="2501461" y="0"/>
                  </a:moveTo>
                  <a:lnTo>
                    <a:pt x="0" y="0"/>
                  </a:lnTo>
                  <a:lnTo>
                    <a:pt x="0" y="1177527"/>
                  </a:lnTo>
                  <a:lnTo>
                    <a:pt x="2501461" y="1177527"/>
                  </a:lnTo>
                  <a:lnTo>
                    <a:pt x="25014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76600" y="2424828"/>
              <a:ext cx="2501900" cy="1177925"/>
            </a:xfrm>
            <a:custGeom>
              <a:avLst/>
              <a:gdLst/>
              <a:ahLst/>
              <a:cxnLst/>
              <a:rect l="l" t="t" r="r" b="b"/>
              <a:pathLst>
                <a:path w="2501900" h="1177925">
                  <a:moveTo>
                    <a:pt x="0" y="0"/>
                  </a:moveTo>
                  <a:lnTo>
                    <a:pt x="2501462" y="0"/>
                  </a:lnTo>
                  <a:lnTo>
                    <a:pt x="2501462" y="1177527"/>
                  </a:lnTo>
                  <a:lnTo>
                    <a:pt x="0" y="11775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2545" y="2491200"/>
              <a:ext cx="2089567" cy="104478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09167" y="3839971"/>
            <a:ext cx="73470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Model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2471464" y="2993398"/>
            <a:ext cx="605790" cy="151130"/>
            <a:chOff x="2471464" y="2993398"/>
            <a:chExt cx="605790" cy="151130"/>
          </a:xfrm>
        </p:grpSpPr>
        <p:sp>
          <p:nvSpPr>
            <p:cNvPr id="14" name="object 14"/>
            <p:cNvSpPr/>
            <p:nvPr/>
          </p:nvSpPr>
          <p:spPr>
            <a:xfrm>
              <a:off x="2477814" y="2999748"/>
              <a:ext cx="593090" cy="138430"/>
            </a:xfrm>
            <a:custGeom>
              <a:avLst/>
              <a:gdLst/>
              <a:ahLst/>
              <a:cxnLst/>
              <a:rect l="l" t="t" r="r" b="b"/>
              <a:pathLst>
                <a:path w="593089" h="138430">
                  <a:moveTo>
                    <a:pt x="523642" y="0"/>
                  </a:moveTo>
                  <a:lnTo>
                    <a:pt x="523642" y="34597"/>
                  </a:lnTo>
                  <a:lnTo>
                    <a:pt x="0" y="34597"/>
                  </a:lnTo>
                  <a:lnTo>
                    <a:pt x="0" y="103793"/>
                  </a:lnTo>
                  <a:lnTo>
                    <a:pt x="523642" y="103793"/>
                  </a:lnTo>
                  <a:lnTo>
                    <a:pt x="523642" y="138390"/>
                  </a:lnTo>
                  <a:lnTo>
                    <a:pt x="592837" y="69194"/>
                  </a:lnTo>
                  <a:lnTo>
                    <a:pt x="52364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77814" y="2999748"/>
              <a:ext cx="593090" cy="138430"/>
            </a:xfrm>
            <a:custGeom>
              <a:avLst/>
              <a:gdLst/>
              <a:ahLst/>
              <a:cxnLst/>
              <a:rect l="l" t="t" r="r" b="b"/>
              <a:pathLst>
                <a:path w="593089" h="138430">
                  <a:moveTo>
                    <a:pt x="0" y="34597"/>
                  </a:moveTo>
                  <a:lnTo>
                    <a:pt x="523643" y="34597"/>
                  </a:lnTo>
                  <a:lnTo>
                    <a:pt x="523643" y="0"/>
                  </a:lnTo>
                  <a:lnTo>
                    <a:pt x="592838" y="69195"/>
                  </a:lnTo>
                  <a:lnTo>
                    <a:pt x="523643" y="138390"/>
                  </a:lnTo>
                  <a:lnTo>
                    <a:pt x="523643" y="103792"/>
                  </a:lnTo>
                  <a:lnTo>
                    <a:pt x="0" y="103792"/>
                  </a:lnTo>
                  <a:lnTo>
                    <a:pt x="0" y="3459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6197" y="1981530"/>
            <a:ext cx="5420007" cy="275400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096000" y="1870840"/>
            <a:ext cx="0" cy="3270250"/>
          </a:xfrm>
          <a:custGeom>
            <a:avLst/>
            <a:gdLst/>
            <a:ahLst/>
            <a:cxnLst/>
            <a:rect l="l" t="t" r="r" b="b"/>
            <a:pathLst>
              <a:path h="3270250">
                <a:moveTo>
                  <a:pt x="0" y="0"/>
                </a:moveTo>
                <a:lnTo>
                  <a:pt x="1" y="3270188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1303" y="4700440"/>
            <a:ext cx="5069205" cy="310341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Data and model in one single place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5050"/>
            <a:ext cx="65576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Defenses – Byzantine Defense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928" y="1115059"/>
            <a:ext cx="85852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ea typeface="Microsoft YaHei" panose="020B0503020204020204" pitchFamily="34" charset="-122"/>
                <a:cs typeface="Arial"/>
              </a:rPr>
              <a:t>Model poisoning attack </a:t>
            </a:r>
            <a:r>
              <a:rPr sz="2000" dirty="0">
                <a:ea typeface="Microsoft YaHei" panose="020B0503020204020204" pitchFamily="34" charset="-122"/>
                <a:cs typeface="Arial"/>
              </a:rPr>
              <a:t>can break Krum and coordinate-wise median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8196" y="5898388"/>
            <a:ext cx="5718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ea typeface="Microsoft YaHei" panose="020B0503020204020204" pitchFamily="34" charset="-122"/>
                <a:cs typeface="Arial"/>
              </a:rPr>
              <a:t>Analyzing federated learning through an adversarial lens, ICML 2019.</a:t>
            </a:r>
            <a:endParaRPr sz="1400">
              <a:ea typeface="Microsoft YaHei" panose="020B0503020204020204" pitchFamily="34" charset="-122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8656" y="2073948"/>
            <a:ext cx="5954108" cy="11228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59322" y="3666235"/>
            <a:ext cx="3315970" cy="10387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830"/>
              </a:lnSpc>
              <a:spcBef>
                <a:spcPts val="100"/>
              </a:spcBef>
            </a:pPr>
            <a:r>
              <a:rPr sz="2000" dirty="0">
                <a:ea typeface="Microsoft YaHei" panose="020B0503020204020204" pitchFamily="34" charset="-122"/>
                <a:cs typeface="STIX Two Math"/>
              </a:rPr>
              <a:t>𝜏</a:t>
            </a:r>
            <a:r>
              <a:rPr sz="2400" baseline="-15432" dirty="0">
                <a:ea typeface="Microsoft YaHei" panose="020B0503020204020204" pitchFamily="34" charset="-122"/>
                <a:cs typeface="STIX Two Math"/>
              </a:rPr>
              <a:t>/</a:t>
            </a:r>
            <a:r>
              <a:rPr sz="2000" dirty="0">
                <a:ea typeface="Microsoft YaHei" panose="020B0503020204020204" pitchFamily="34" charset="-122"/>
                <a:cs typeface="Arial"/>
              </a:rPr>
              <a:t>: </a:t>
            </a:r>
            <a:r>
              <a:rPr dirty="0">
                <a:ea typeface="Microsoft YaHei" panose="020B0503020204020204" pitchFamily="34" charset="-122"/>
                <a:cs typeface="Arial"/>
              </a:rPr>
              <a:t>adversarial target class</a:t>
            </a:r>
            <a:endParaRPr>
              <a:ea typeface="Microsoft YaHei" panose="020B0503020204020204" pitchFamily="34" charset="-122"/>
              <a:cs typeface="Arial"/>
            </a:endParaRPr>
          </a:p>
          <a:p>
            <a:pPr marL="25400">
              <a:lnSpc>
                <a:spcPts val="2830"/>
              </a:lnSpc>
            </a:pPr>
            <a:r>
              <a:rPr dirty="0">
                <a:ea typeface="Microsoft YaHei" panose="020B0503020204020204" pitchFamily="34" charset="-122"/>
                <a:cs typeface="Apple Symbols"/>
              </a:rPr>
              <a:t>r</a:t>
            </a:r>
            <a:r>
              <a:rPr sz="2000" dirty="0">
                <a:ea typeface="Microsoft YaHei" panose="020B0503020204020204" pitchFamily="34" charset="-122"/>
                <a:cs typeface="Arial"/>
              </a:rPr>
              <a:t>: </a:t>
            </a:r>
            <a:r>
              <a:rPr dirty="0">
                <a:ea typeface="Microsoft YaHei" panose="020B0503020204020204" pitchFamily="34" charset="-122"/>
                <a:cs typeface="Arial"/>
              </a:rPr>
              <a:t>number of poisoned samples</a:t>
            </a:r>
            <a:endParaRPr>
              <a:ea typeface="Microsoft YaHei" panose="020B0503020204020204" pitchFamily="34" charset="-122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0"/>
              </a:spcBef>
            </a:pPr>
            <a:r>
              <a:rPr sz="2000" dirty="0">
                <a:ea typeface="Microsoft YaHei" panose="020B0503020204020204" pitchFamily="34" charset="-122"/>
                <a:cs typeface="STIX Two Math"/>
              </a:rPr>
              <a:t>𝐷</a:t>
            </a:r>
            <a:r>
              <a:rPr sz="2400" baseline="-15432" dirty="0">
                <a:ea typeface="Microsoft YaHei" panose="020B0503020204020204" pitchFamily="34" charset="-122"/>
                <a:cs typeface="STIX Two Math"/>
              </a:rPr>
              <a:t>0</a:t>
            </a:r>
            <a:r>
              <a:rPr sz="2000" dirty="0">
                <a:ea typeface="Microsoft YaHei" panose="020B0503020204020204" pitchFamily="34" charset="-122"/>
                <a:cs typeface="Arial"/>
              </a:rPr>
              <a:t>: </a:t>
            </a:r>
            <a:r>
              <a:rPr dirty="0">
                <a:ea typeface="Microsoft YaHei" panose="020B0503020204020204" pitchFamily="34" charset="-122"/>
                <a:cs typeface="Arial"/>
              </a:rPr>
              <a:t>clean data</a:t>
            </a:r>
            <a:endParaRPr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0051" y="4976876"/>
            <a:ext cx="1625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ea typeface="Microsoft YaHei" panose="020B0503020204020204" pitchFamily="34" charset="-122"/>
                <a:cs typeface="STIX Two Math"/>
              </a:rPr>
              <a:t>1</a:t>
            </a:r>
            <a:endParaRPr sz="1600">
              <a:ea typeface="Microsoft YaHei" panose="020B0503020204020204" pitchFamily="34" charset="-122"/>
              <a:cs typeface="STIX Two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9322" y="4821428"/>
            <a:ext cx="4564670" cy="341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ea typeface="Microsoft YaHei" panose="020B0503020204020204" pitchFamily="34" charset="-122"/>
                <a:cs typeface="STIX Two Math"/>
              </a:rPr>
              <a:t>𝑤</a:t>
            </a:r>
            <a:r>
              <a:rPr sz="3200" baseline="19675" dirty="0">
                <a:ea typeface="Microsoft YaHei" panose="020B0503020204020204" pitchFamily="34" charset="-122"/>
                <a:cs typeface="STIX Two Math"/>
              </a:rPr>
              <a:t>?</a:t>
            </a:r>
            <a:r>
              <a:rPr sz="2400" baseline="27777" dirty="0">
                <a:ea typeface="Microsoft YaHei" panose="020B0503020204020204" pitchFamily="34" charset="-122"/>
                <a:cs typeface="STIX Two Math"/>
              </a:rPr>
              <a:t>2 </a:t>
            </a:r>
            <a:r>
              <a:rPr sz="2000" dirty="0">
                <a:ea typeface="Microsoft YaHei" panose="020B0503020204020204" pitchFamily="34" charset="-122"/>
                <a:cs typeface="Arial"/>
              </a:rPr>
              <a:t>: </a:t>
            </a:r>
            <a:r>
              <a:rPr dirty="0">
                <a:ea typeface="Microsoft YaHei" panose="020B0503020204020204" pitchFamily="34" charset="-122"/>
                <a:cs typeface="Arial"/>
              </a:rPr>
              <a:t>estimation of the global parameters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0955" y="3813845"/>
            <a:ext cx="3111500" cy="4318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48127" y="3652999"/>
            <a:ext cx="4385945" cy="1077218"/>
          </a:xfrm>
          <a:prstGeom prst="rect">
            <a:avLst/>
          </a:prstGeom>
          <a:ln w="28575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ea typeface="Microsoft YaHei" panose="020B0503020204020204" pitchFamily="34" charset="-122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ea typeface="Microsoft YaHei" panose="020B0503020204020204" pitchFamily="34" charset="-122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>
              <a:ea typeface="Microsoft YaHei" panose="020B0503020204020204" pitchFamily="34" charset="-122"/>
              <a:cs typeface="Times New Roman"/>
            </a:endParaRPr>
          </a:p>
          <a:p>
            <a:pPr marL="224154">
              <a:lnSpc>
                <a:spcPct val="100000"/>
              </a:lnSpc>
            </a:pPr>
            <a:r>
              <a:rPr sz="1400" dirty="0">
                <a:ea typeface="Microsoft YaHei" panose="020B0503020204020204" pitchFamily="34" charset="-122"/>
                <a:cs typeface="Arial"/>
              </a:rPr>
              <a:t>Reversed gradients from the last round.</a:t>
            </a:r>
            <a:endParaRPr sz="1400"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7447" y="3645024"/>
            <a:ext cx="5544617" cy="1800225"/>
          </a:xfrm>
          <a:custGeom>
            <a:avLst/>
            <a:gdLst/>
            <a:ahLst/>
            <a:cxnLst/>
            <a:rect l="l" t="t" r="r" b="b"/>
            <a:pathLst>
              <a:path w="5697220" h="1800225">
                <a:moveTo>
                  <a:pt x="0" y="0"/>
                </a:moveTo>
                <a:lnTo>
                  <a:pt x="5697065" y="0"/>
                </a:lnTo>
                <a:lnTo>
                  <a:pt x="5697065" y="1800200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60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2492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Defenses – Sybil Defense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414" y="1202435"/>
            <a:ext cx="69640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cs typeface="Arial"/>
              </a:rPr>
              <a:t>From traditional ML: </a:t>
            </a:r>
            <a:r>
              <a:rPr b="1" dirty="0">
                <a:cs typeface="Arial"/>
              </a:rPr>
              <a:t>Reject on Negative Influence (RONI)</a:t>
            </a:r>
            <a:endParaRPr dirty="0">
              <a:cs typeface="Arial"/>
            </a:endParaRPr>
          </a:p>
          <a:p>
            <a:pPr marL="812165" indent="-342265">
              <a:lnSpc>
                <a:spcPct val="100000"/>
              </a:lnSpc>
              <a:buChar char="•"/>
              <a:tabLst>
                <a:tab pos="812165" algn="l"/>
              </a:tabLst>
            </a:pPr>
            <a:r>
              <a:rPr dirty="0">
                <a:cs typeface="Arial"/>
              </a:rPr>
              <a:t>With a clean validation dataset</a:t>
            </a:r>
          </a:p>
          <a:p>
            <a:pPr marL="812165" indent="-342265">
              <a:lnSpc>
                <a:spcPct val="100000"/>
              </a:lnSpc>
              <a:buChar char="•"/>
              <a:tabLst>
                <a:tab pos="812165" algn="l"/>
              </a:tabLst>
            </a:pPr>
            <a:r>
              <a:rPr dirty="0">
                <a:cs typeface="Arial"/>
              </a:rPr>
              <a:t>It requires uniform distribution in non-IID setting, not good.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0849" y="2985515"/>
            <a:ext cx="381063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cs typeface="Arial"/>
              </a:rPr>
              <a:t>FoolsGold</a:t>
            </a:r>
            <a:r>
              <a:rPr dirty="0">
                <a:cs typeface="Arial"/>
              </a:rPr>
              <a:t>:</a:t>
            </a:r>
            <a:endParaRPr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>
                <a:cs typeface="Arial"/>
              </a:rPr>
              <a:t>Sybil share the same objective, drifts away from the original objective Core idea: cosine similarity</a:t>
            </a:r>
            <a:endParaRPr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139" y="5898388"/>
            <a:ext cx="78555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cs typeface="Arial"/>
              </a:rPr>
              <a:t>FoolsGold: Mitigating Sybils in Federated Learning Poisoning, https://arxiv.org/abs/1808.04866</a:t>
            </a:r>
            <a:endParaRPr sz="1400"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407" y="2924073"/>
            <a:ext cx="3038183" cy="209634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8727" y="2924352"/>
            <a:ext cx="2314953" cy="205703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42107" y="2581065"/>
            <a:ext cx="10128250" cy="0"/>
          </a:xfrm>
          <a:custGeom>
            <a:avLst/>
            <a:gdLst/>
            <a:ahLst/>
            <a:cxnLst/>
            <a:rect l="l" t="t" r="r" b="b"/>
            <a:pathLst>
              <a:path w="10128250">
                <a:moveTo>
                  <a:pt x="0" y="1"/>
                </a:moveTo>
                <a:lnTo>
                  <a:pt x="10127673" y="0"/>
                </a:lnTo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8924" y="4889935"/>
            <a:ext cx="3536058" cy="55263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5585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Defenses – Sybil Defense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1504" y="1261448"/>
            <a:ext cx="917592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cs typeface="Arial"/>
              </a:rPr>
              <a:t>Distributed backdoor attack </a:t>
            </a:r>
            <a:r>
              <a:rPr sz="2000" dirty="0">
                <a:cs typeface="Arial"/>
              </a:rPr>
              <a:t>(</a:t>
            </a:r>
            <a:r>
              <a:rPr sz="2000" b="1" dirty="0">
                <a:cs typeface="Arial"/>
              </a:rPr>
              <a:t>DBA</a:t>
            </a:r>
            <a:r>
              <a:rPr sz="2000" dirty="0">
                <a:cs typeface="Arial"/>
              </a:rPr>
              <a:t>) can bypass both RFA and FoolsGold.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3926" y="5880100"/>
            <a:ext cx="61595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u="sng" spc="-14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DBA: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Distributed</a:t>
            </a:r>
            <a:r>
              <a:rPr sz="1400" i="1" u="sng" spc="-5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10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Backdoor</a:t>
            </a:r>
            <a:r>
              <a:rPr sz="1400" i="1" u="sng" spc="-4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8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Attacks</a:t>
            </a:r>
            <a:r>
              <a:rPr sz="1400" i="1" u="sng" spc="-5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6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against</a:t>
            </a:r>
            <a:r>
              <a:rPr sz="1400" i="1" u="sng" spc="-5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9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Federated</a:t>
            </a:r>
            <a:r>
              <a:rPr sz="1400" i="1" u="sng" spc="-4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8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Learning,</a:t>
            </a:r>
            <a:r>
              <a:rPr sz="1400" i="1" u="sng" spc="-5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229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ICLR</a:t>
            </a:r>
            <a:r>
              <a:rPr sz="1400" i="1" u="sng" spc="-3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1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2020.</a:t>
            </a:r>
            <a:r>
              <a:rPr sz="1400" i="1" u="sng" spc="50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0987" y="2069963"/>
            <a:ext cx="9052498" cy="333957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67B63-17A3-56DA-E9F6-480DD0E2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Defenses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Summary</a:t>
            </a:r>
            <a:endParaRPr kumimoji="1" lang="zh-CN" altLang="en-US" sz="3200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9CB2D39F-93EA-1D54-78FC-0F6F7488727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92" y="2782270"/>
            <a:ext cx="11826240" cy="1761744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682C180B-2A7C-D8C8-D3D4-13F6BE059623}"/>
              </a:ext>
            </a:extLst>
          </p:cNvPr>
          <p:cNvSpPr txBox="1"/>
          <p:nvPr/>
        </p:nvSpPr>
        <p:spPr>
          <a:xfrm>
            <a:off x="1699721" y="1979676"/>
            <a:ext cx="75799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Arial"/>
              </a:rPr>
              <a:t>Defense against Federated Learning Poisoning. </a:t>
            </a:r>
            <a:r>
              <a:rPr sz="2000" b="1" dirty="0">
                <a:cs typeface="Arial"/>
              </a:rPr>
              <a:t>n</a:t>
            </a:r>
            <a:r>
              <a:rPr sz="2000" dirty="0">
                <a:cs typeface="Arial"/>
              </a:rPr>
              <a:t>: number of participants.</a:t>
            </a:r>
          </a:p>
        </p:txBody>
      </p:sp>
    </p:spTree>
    <p:extLst>
      <p:ext uri="{BB962C8B-B14F-4D97-AF65-F5344CB8AC3E}">
        <p14:creationId xmlns:p14="http://schemas.microsoft.com/office/powerpoint/2010/main" val="4039900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147773"/>
            <a:ext cx="9577064" cy="544252"/>
          </a:xfrm>
          <a:prstGeom prst="rect">
            <a:avLst/>
          </a:prstGeom>
        </p:spPr>
        <p:txBody>
          <a:bodyPr vert="horz" wrap="square" lIns="0" tIns="513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Remaining Challenges and Future Research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49755"/>
            <a:ext cx="9385935" cy="390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2400" dirty="0">
                <a:solidFill>
                  <a:srgbClr val="C00000"/>
                </a:solidFill>
                <a:cs typeface="AppleGothic"/>
              </a:rPr>
              <a:t>□	</a:t>
            </a:r>
            <a:r>
              <a:rPr sz="2400" b="1" dirty="0">
                <a:solidFill>
                  <a:srgbClr val="C00000"/>
                </a:solidFill>
                <a:cs typeface="Arial"/>
              </a:rPr>
              <a:t>Curse of dimensionality</a:t>
            </a:r>
            <a:endParaRPr sz="2400" dirty="0">
              <a:cs typeface="Arial"/>
            </a:endParaRPr>
          </a:p>
          <a:p>
            <a:pPr marL="926465" indent="-456565">
              <a:lnSpc>
                <a:spcPct val="100000"/>
              </a:lnSpc>
              <a:spcBef>
                <a:spcPts val="5"/>
              </a:spcBef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Larger models are more vulnerable</a:t>
            </a:r>
          </a:p>
          <a:p>
            <a:pPr marL="926465" indent="-456565">
              <a:lnSpc>
                <a:spcPct val="100000"/>
              </a:lnSpc>
              <a:spcBef>
                <a:spcPts val="75"/>
              </a:spcBef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Sharing weights/gradients may not be a good idea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2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583565" algn="l"/>
              </a:tabLst>
            </a:pPr>
            <a:r>
              <a:rPr sz="2400" dirty="0">
                <a:solidFill>
                  <a:srgbClr val="C00000"/>
                </a:solidFill>
                <a:cs typeface="AppleGothic"/>
              </a:rPr>
              <a:t>□	</a:t>
            </a:r>
            <a:r>
              <a:rPr sz="2400" b="1" dirty="0">
                <a:solidFill>
                  <a:srgbClr val="C00000"/>
                </a:solidFill>
                <a:cs typeface="Arial"/>
              </a:rPr>
              <a:t>Weaknesses of current attacks</a:t>
            </a:r>
            <a:endParaRPr sz="2400" dirty="0">
              <a:cs typeface="Arial"/>
            </a:endParaRPr>
          </a:p>
          <a:p>
            <a:pPr marL="1040765" indent="-570865">
              <a:lnSpc>
                <a:spcPct val="100000"/>
              </a:lnSpc>
              <a:spcBef>
                <a:spcPts val="5"/>
              </a:spcBef>
              <a:buChar char="•"/>
              <a:tabLst>
                <a:tab pos="1040765" algn="l"/>
              </a:tabLst>
            </a:pPr>
            <a:r>
              <a:rPr sz="2200" dirty="0">
                <a:cs typeface="Arial"/>
              </a:rPr>
              <a:t>GAN attack assumes the class of data is from one single participant</a:t>
            </a:r>
          </a:p>
          <a:p>
            <a:pPr marL="1040765" marR="5080" indent="-571500">
              <a:lnSpc>
                <a:spcPts val="2590"/>
              </a:lnSpc>
              <a:spcBef>
                <a:spcPts val="200"/>
              </a:spcBef>
              <a:buChar char="•"/>
              <a:tabLst>
                <a:tab pos="1040765" algn="l"/>
              </a:tabLst>
            </a:pPr>
            <a:r>
              <a:rPr sz="2200" dirty="0">
                <a:cs typeface="Arial"/>
              </a:rPr>
              <a:t>DLG/iDLG work with second-order gradient method (expensive) and small minibatch-gradients (B=8)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 dirty="0">
              <a:cs typeface="Arial"/>
            </a:endParaRPr>
          </a:p>
          <a:p>
            <a:pPr marL="537845" marR="5196840" indent="-525780">
              <a:lnSpc>
                <a:spcPct val="100800"/>
              </a:lnSpc>
              <a:spcBef>
                <a:spcPts val="5"/>
              </a:spcBef>
              <a:tabLst>
                <a:tab pos="583565" algn="l"/>
              </a:tabLst>
            </a:pPr>
            <a:r>
              <a:rPr sz="2400" dirty="0">
                <a:solidFill>
                  <a:srgbClr val="C00000"/>
                </a:solidFill>
                <a:cs typeface="AppleGothic"/>
              </a:rPr>
              <a:t>□		</a:t>
            </a:r>
            <a:r>
              <a:rPr sz="2400" b="1" dirty="0">
                <a:solidFill>
                  <a:srgbClr val="C00000"/>
                </a:solidFill>
                <a:cs typeface="Arial"/>
              </a:rPr>
              <a:t>Vulnerability to free riders</a:t>
            </a:r>
            <a:r>
              <a:rPr sz="2400" dirty="0">
                <a:cs typeface="Arial"/>
              </a:rPr>
              <a:t>: pretend to have data but not.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163" y="1429003"/>
            <a:ext cx="9685020" cy="20672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2400" dirty="0">
                <a:solidFill>
                  <a:srgbClr val="C00000"/>
                </a:solidFill>
                <a:cs typeface="AppleGothic"/>
              </a:rPr>
              <a:t>□	</a:t>
            </a:r>
            <a:r>
              <a:rPr sz="2400" b="1" dirty="0">
                <a:solidFill>
                  <a:srgbClr val="C00000"/>
                </a:solidFill>
                <a:cs typeface="Arial"/>
              </a:rPr>
              <a:t>Weakness of Current Privacy-preserving Techniques</a:t>
            </a:r>
            <a:endParaRPr sz="2400" dirty="0">
              <a:cs typeface="Arial"/>
            </a:endParaRPr>
          </a:p>
          <a:p>
            <a:pPr marL="927100" marR="292100" indent="-457200">
              <a:lnSpc>
                <a:spcPts val="2710"/>
              </a:lnSpc>
              <a:spcBef>
                <a:spcPts val="40"/>
              </a:spcBef>
              <a:buChar char="•"/>
              <a:tabLst>
                <a:tab pos="927100" algn="l"/>
              </a:tabLst>
            </a:pPr>
            <a:r>
              <a:rPr sz="2200" dirty="0">
                <a:cs typeface="Arial"/>
              </a:rPr>
              <a:t>Secure aggregation is more vulnerable to poisoning attacks since individual updates cannot be checked</a:t>
            </a:r>
          </a:p>
          <a:p>
            <a:pPr marL="926465" indent="-456565">
              <a:lnSpc>
                <a:spcPts val="2480"/>
              </a:lnSpc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Adversarial training (IID or non-IID, local or global, training or distillation)?</a:t>
            </a:r>
          </a:p>
          <a:p>
            <a:pPr marL="926465" indent="-456565">
              <a:lnSpc>
                <a:spcPts val="2630"/>
              </a:lnSpc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Sample-level DP does not stop attribute/property/statistical inference attacks</a:t>
            </a:r>
          </a:p>
          <a:p>
            <a:pPr marL="926465" indent="-456565">
              <a:lnSpc>
                <a:spcPct val="100000"/>
              </a:lnSpc>
              <a:spcBef>
                <a:spcPts val="45"/>
              </a:spcBef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DP hurts accuracy, efficiency (is millions of participant-level DP possible?)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9376" y="167266"/>
            <a:ext cx="1000911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Remaining Challenges and Future Research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8196" y="1563115"/>
            <a:ext cx="6843395" cy="34650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00"/>
              </a:spcBef>
              <a:buFont typeface="AppleGothic"/>
              <a:buChar char="□"/>
              <a:tabLst>
                <a:tab pos="583565" algn="l"/>
              </a:tabLst>
            </a:pPr>
            <a:r>
              <a:rPr sz="2400" b="1" dirty="0">
                <a:solidFill>
                  <a:srgbClr val="C00000"/>
                </a:solidFill>
                <a:cs typeface="Arial"/>
              </a:rPr>
              <a:t>Defense efficiency</a:t>
            </a:r>
            <a:endParaRPr sz="2400" dirty="0">
              <a:cs typeface="Arial"/>
            </a:endParaRPr>
          </a:p>
          <a:p>
            <a:pPr marL="926465" lvl="1" indent="-457200">
              <a:lnSpc>
                <a:spcPct val="100000"/>
              </a:lnSpc>
              <a:spcBef>
                <a:spcPts val="30"/>
              </a:spcBef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Expensive to check each participant (detection)</a:t>
            </a:r>
          </a:p>
          <a:p>
            <a:pPr marL="926465" lvl="1" indent="-457200">
              <a:lnSpc>
                <a:spcPct val="100000"/>
              </a:lnSpc>
              <a:spcBef>
                <a:spcPts val="50"/>
              </a:spcBef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When and how to deploy a defense?</a:t>
            </a: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200" dirty="0">
              <a:cs typeface="Arial"/>
            </a:endParaRPr>
          </a:p>
          <a:p>
            <a:pPr marL="526415" indent="-513715">
              <a:lnSpc>
                <a:spcPct val="100000"/>
              </a:lnSpc>
              <a:buFont typeface="AppleGothic"/>
              <a:buChar char="□"/>
              <a:tabLst>
                <a:tab pos="526415" algn="l"/>
              </a:tabLst>
            </a:pPr>
            <a:r>
              <a:rPr sz="2400" b="1" dirty="0">
                <a:solidFill>
                  <a:srgbClr val="C00000"/>
                </a:solidFill>
                <a:cs typeface="Arial"/>
              </a:rPr>
              <a:t>Hard to achieve all objective of private and secure</a:t>
            </a:r>
            <a:endParaRPr sz="2400" dirty="0">
              <a:cs typeface="Arial"/>
            </a:endParaRPr>
          </a:p>
          <a:p>
            <a:pPr marL="926465" lvl="1" indent="-457200">
              <a:lnSpc>
                <a:spcPct val="100000"/>
              </a:lnSpc>
              <a:spcBef>
                <a:spcPts val="30"/>
              </a:spcBef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Efficiency</a:t>
            </a:r>
          </a:p>
          <a:p>
            <a:pPr marL="926465" lvl="1" indent="-457200">
              <a:lnSpc>
                <a:spcPts val="2630"/>
              </a:lnSpc>
              <a:spcBef>
                <a:spcPts val="50"/>
              </a:spcBef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Privacy</a:t>
            </a:r>
          </a:p>
          <a:p>
            <a:pPr marL="926465" lvl="1" indent="-457200">
              <a:lnSpc>
                <a:spcPts val="2630"/>
              </a:lnSpc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Robustness</a:t>
            </a:r>
          </a:p>
          <a:p>
            <a:pPr marL="926465" lvl="1" indent="-457200">
              <a:lnSpc>
                <a:spcPts val="2630"/>
              </a:lnSpc>
              <a:spcBef>
                <a:spcPts val="45"/>
              </a:spcBef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Generalization</a:t>
            </a:r>
          </a:p>
          <a:p>
            <a:pPr marL="926465" lvl="1" indent="-457200">
              <a:lnSpc>
                <a:spcPts val="2630"/>
              </a:lnSpc>
              <a:buChar char="•"/>
              <a:tabLst>
                <a:tab pos="926465" algn="l"/>
              </a:tabLst>
            </a:pPr>
            <a:r>
              <a:rPr sz="2200" dirty="0">
                <a:cs typeface="Arial"/>
              </a:rPr>
              <a:t>Collaborative fairness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9376" y="219417"/>
            <a:ext cx="979308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Remaining Challenges and Future Research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147773"/>
            <a:ext cx="8786192" cy="544252"/>
          </a:xfrm>
          <a:prstGeom prst="rect">
            <a:avLst/>
          </a:prstGeom>
        </p:spPr>
        <p:txBody>
          <a:bodyPr vert="horz" wrap="square" lIns="0" tIns="513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+mn-lt"/>
              </a:rPr>
              <a:t>Remaining Challenges and Future Research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1642" y="1276603"/>
            <a:ext cx="569658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00"/>
              </a:spcBef>
              <a:buFont typeface="AppleGothic"/>
              <a:buChar char="□"/>
              <a:tabLst>
                <a:tab pos="583565" algn="l"/>
              </a:tabLst>
            </a:pPr>
            <a:r>
              <a:rPr sz="2000" b="1" dirty="0">
                <a:cs typeface="Arial"/>
              </a:rPr>
              <a:t>FL: optimization and convergence</a:t>
            </a:r>
            <a:endParaRPr sz="2000" dirty="0">
              <a:cs typeface="Arial"/>
            </a:endParaRPr>
          </a:p>
          <a:p>
            <a:pPr marL="926465" lvl="1" indent="-456565">
              <a:lnSpc>
                <a:spcPct val="100000"/>
              </a:lnSpc>
              <a:spcBef>
                <a:spcPts val="25"/>
              </a:spcBef>
              <a:buChar char="•"/>
              <a:tabLst>
                <a:tab pos="926465" algn="l"/>
              </a:tabLst>
            </a:pPr>
            <a:r>
              <a:rPr sz="2000" dirty="0">
                <a:cs typeface="Arial"/>
              </a:rPr>
              <a:t>GD -&gt; SGD -&gt; Parallel SGD -&gt; Local SGD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163" y="5645403"/>
            <a:ext cx="10407015" cy="4903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400" i="1" u="sng" spc="-9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Federated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9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Accelerated</a:t>
            </a:r>
            <a:r>
              <a:rPr sz="1400" i="1" u="sng" spc="-5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9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Stochastic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6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Gradient</a:t>
            </a:r>
            <a:r>
              <a:rPr sz="1400" i="1" u="sng" spc="-5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cs typeface="Arial"/>
              </a:rPr>
              <a:t>Descent</a:t>
            </a:r>
            <a:r>
              <a:rPr sz="1400" i="1" u="sng" spc="-6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Tighter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10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Theory</a:t>
            </a:r>
            <a:r>
              <a:rPr sz="1400" i="1" u="sng" spc="-6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1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for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10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Local</a:t>
            </a:r>
            <a:r>
              <a:rPr sz="1400" i="1" u="sng" spc="-6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254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SGD</a:t>
            </a:r>
            <a:r>
              <a:rPr sz="1400" i="1" u="sng" spc="-5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8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on</a:t>
            </a:r>
            <a:r>
              <a:rPr sz="1400" i="1" u="sng" spc="-6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Identical</a:t>
            </a:r>
            <a:r>
              <a:rPr sz="1400" i="1" u="sng" spc="-6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8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and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9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Heterogeneous</a:t>
            </a:r>
            <a:r>
              <a:rPr sz="1400" i="1" u="sng" spc="-4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6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Data,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114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AISTAS,</a:t>
            </a:r>
            <a:r>
              <a:rPr sz="1400" i="1" spc="-114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400" i="1" u="sng" spc="-7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2020;</a:t>
            </a:r>
            <a:r>
              <a:rPr sz="1400" i="1" u="sng" spc="-6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14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On</a:t>
            </a:r>
            <a:r>
              <a:rPr sz="1400" i="1" u="sng" spc="-5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the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11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convergence</a:t>
            </a:r>
            <a:r>
              <a:rPr sz="1400" i="1" u="sng" spc="-6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1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of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14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FedAvg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8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on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7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non-</a:t>
            </a:r>
            <a:r>
              <a:rPr sz="1400" i="1" u="sng" spc="-10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IID</a:t>
            </a:r>
            <a:r>
              <a:rPr sz="1400" i="1" u="sng" spc="-5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4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data,</a:t>
            </a:r>
            <a:r>
              <a:rPr sz="1400" i="1" u="sng" spc="-5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229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ICLR</a:t>
            </a:r>
            <a:r>
              <a:rPr sz="1400" i="1" u="sng" spc="-4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 </a:t>
            </a:r>
            <a:r>
              <a:rPr sz="1400" i="1" u="sng" spc="-2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"/>
                <a:cs typeface="Arial"/>
              </a:rPr>
              <a:t>2020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0240" y="2423733"/>
            <a:ext cx="7657167" cy="284471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36032C-C150-AB14-DDAB-3D0594559A1E}"/>
              </a:ext>
            </a:extLst>
          </p:cNvPr>
          <p:cNvSpPr txBox="1">
            <a:spLocks/>
          </p:cNvSpPr>
          <p:nvPr/>
        </p:nvSpPr>
        <p:spPr>
          <a:xfrm>
            <a:off x="838200" y="3023356"/>
            <a:ext cx="10515600" cy="81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800" dirty="0"/>
              <a:t>谢谢！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51531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3026"/>
            <a:ext cx="63607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Traditional Machine 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07335" y="2520695"/>
            <a:ext cx="1996439" cy="1527175"/>
            <a:chOff x="2307335" y="2520695"/>
            <a:chExt cx="1996439" cy="1527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7335" y="2520695"/>
              <a:ext cx="1996439" cy="15270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5485" y="2559034"/>
              <a:ext cx="1880692" cy="141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68780" y="4254500"/>
            <a:ext cx="45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Arial"/>
              </a:rPr>
              <a:t>Data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248822" y="2832450"/>
            <a:ext cx="2514600" cy="1190625"/>
            <a:chOff x="5248822" y="2832450"/>
            <a:chExt cx="2514600" cy="1190625"/>
          </a:xfrm>
        </p:grpSpPr>
        <p:sp>
          <p:nvSpPr>
            <p:cNvPr id="8" name="object 8"/>
            <p:cNvSpPr/>
            <p:nvPr/>
          </p:nvSpPr>
          <p:spPr>
            <a:xfrm>
              <a:off x="5255172" y="2838800"/>
              <a:ext cx="2501900" cy="1177925"/>
            </a:xfrm>
            <a:custGeom>
              <a:avLst/>
              <a:gdLst/>
              <a:ahLst/>
              <a:cxnLst/>
              <a:rect l="l" t="t" r="r" b="b"/>
              <a:pathLst>
                <a:path w="2501900" h="1177925">
                  <a:moveTo>
                    <a:pt x="2501461" y="0"/>
                  </a:moveTo>
                  <a:lnTo>
                    <a:pt x="0" y="0"/>
                  </a:lnTo>
                  <a:lnTo>
                    <a:pt x="0" y="1177527"/>
                  </a:lnTo>
                  <a:lnTo>
                    <a:pt x="2501461" y="1177527"/>
                  </a:lnTo>
                  <a:lnTo>
                    <a:pt x="25014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5172" y="2838800"/>
              <a:ext cx="2501900" cy="1177925"/>
            </a:xfrm>
            <a:custGeom>
              <a:avLst/>
              <a:gdLst/>
              <a:ahLst/>
              <a:cxnLst/>
              <a:rect l="l" t="t" r="r" b="b"/>
              <a:pathLst>
                <a:path w="2501900" h="1177925">
                  <a:moveTo>
                    <a:pt x="0" y="0"/>
                  </a:moveTo>
                  <a:lnTo>
                    <a:pt x="2501462" y="0"/>
                  </a:lnTo>
                  <a:lnTo>
                    <a:pt x="2501462" y="1177527"/>
                  </a:lnTo>
                  <a:lnTo>
                    <a:pt x="0" y="11775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1117" y="2905172"/>
              <a:ext cx="2089567" cy="104478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187738" y="4254500"/>
            <a:ext cx="629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Arial"/>
              </a:rPr>
              <a:t>Model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4450035" y="3407370"/>
            <a:ext cx="605790" cy="151130"/>
            <a:chOff x="4450035" y="3407370"/>
            <a:chExt cx="605790" cy="151130"/>
          </a:xfrm>
        </p:grpSpPr>
        <p:sp>
          <p:nvSpPr>
            <p:cNvPr id="13" name="object 13"/>
            <p:cNvSpPr/>
            <p:nvPr/>
          </p:nvSpPr>
          <p:spPr>
            <a:xfrm>
              <a:off x="4456385" y="3413720"/>
              <a:ext cx="593090" cy="138430"/>
            </a:xfrm>
            <a:custGeom>
              <a:avLst/>
              <a:gdLst/>
              <a:ahLst/>
              <a:cxnLst/>
              <a:rect l="l" t="t" r="r" b="b"/>
              <a:pathLst>
                <a:path w="593089" h="138429">
                  <a:moveTo>
                    <a:pt x="523643" y="0"/>
                  </a:moveTo>
                  <a:lnTo>
                    <a:pt x="523643" y="34598"/>
                  </a:lnTo>
                  <a:lnTo>
                    <a:pt x="0" y="34598"/>
                  </a:lnTo>
                  <a:lnTo>
                    <a:pt x="0" y="103793"/>
                  </a:lnTo>
                  <a:lnTo>
                    <a:pt x="523643" y="103793"/>
                  </a:lnTo>
                  <a:lnTo>
                    <a:pt x="523643" y="138390"/>
                  </a:lnTo>
                  <a:lnTo>
                    <a:pt x="592838" y="69194"/>
                  </a:lnTo>
                  <a:lnTo>
                    <a:pt x="52364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56385" y="3413720"/>
              <a:ext cx="593090" cy="138430"/>
            </a:xfrm>
            <a:custGeom>
              <a:avLst/>
              <a:gdLst/>
              <a:ahLst/>
              <a:cxnLst/>
              <a:rect l="l" t="t" r="r" b="b"/>
              <a:pathLst>
                <a:path w="593089" h="138429">
                  <a:moveTo>
                    <a:pt x="0" y="34597"/>
                  </a:moveTo>
                  <a:lnTo>
                    <a:pt x="523643" y="34597"/>
                  </a:lnTo>
                  <a:lnTo>
                    <a:pt x="523643" y="0"/>
                  </a:lnTo>
                  <a:lnTo>
                    <a:pt x="592838" y="69195"/>
                  </a:lnTo>
                  <a:lnTo>
                    <a:pt x="523643" y="138390"/>
                  </a:lnTo>
                  <a:lnTo>
                    <a:pt x="523643" y="103792"/>
                  </a:lnTo>
                  <a:lnTo>
                    <a:pt x="0" y="103792"/>
                  </a:lnTo>
                  <a:lnTo>
                    <a:pt x="0" y="34597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284789" y="1319276"/>
            <a:ext cx="397145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What</a:t>
            </a:r>
            <a:r>
              <a:rPr sz="2400" spc="-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 </a:t>
            </a:r>
            <a:r>
              <a:rPr sz="2400" spc="-7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if</a:t>
            </a:r>
            <a:r>
              <a:rPr sz="2400" spc="-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 </a:t>
            </a:r>
            <a:r>
              <a:rPr sz="2400" spc="-13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we</a:t>
            </a:r>
            <a:r>
              <a:rPr sz="2400" spc="-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 </a:t>
            </a:r>
            <a:r>
              <a:rPr sz="2400" spc="-165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need</a:t>
            </a:r>
            <a:r>
              <a:rPr sz="2400" spc="-105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 </a:t>
            </a:r>
            <a:r>
              <a:rPr sz="2400" spc="-165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more</a:t>
            </a:r>
            <a:r>
              <a:rPr sz="2400" spc="-105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 </a:t>
            </a:r>
            <a:r>
              <a:rPr sz="2400" spc="-14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data?</a:t>
            </a:r>
            <a:endParaRPr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8600" y="3949694"/>
            <a:ext cx="3077845" cy="2262505"/>
            <a:chOff x="228600" y="3949694"/>
            <a:chExt cx="3077845" cy="226250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4584192"/>
              <a:ext cx="826008" cy="5608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458" y="4656274"/>
              <a:ext cx="708637" cy="4113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458" y="4624986"/>
              <a:ext cx="680566" cy="1221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000" y="4736592"/>
              <a:ext cx="826008" cy="5608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858" y="4808674"/>
              <a:ext cx="708637" cy="4113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858" y="4777386"/>
              <a:ext cx="680566" cy="12218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400" y="4888992"/>
              <a:ext cx="826008" cy="5608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58" y="4961074"/>
              <a:ext cx="708637" cy="4113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258" y="4929786"/>
              <a:ext cx="680567" cy="1221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00" y="5041391"/>
              <a:ext cx="826008" cy="5608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658" y="5113474"/>
              <a:ext cx="708637" cy="4113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658" y="5082186"/>
              <a:ext cx="680567" cy="1221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5193791"/>
              <a:ext cx="826008" cy="5608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058" y="5265874"/>
              <a:ext cx="708637" cy="4113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8058" y="5234586"/>
              <a:ext cx="680565" cy="1221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5346191"/>
              <a:ext cx="826008" cy="5608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458" y="5418274"/>
              <a:ext cx="708637" cy="4113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458" y="5386986"/>
              <a:ext cx="680565" cy="12218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000" y="5498591"/>
              <a:ext cx="826008" cy="5608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858" y="5570674"/>
              <a:ext cx="708637" cy="4113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858" y="5539386"/>
              <a:ext cx="680565" cy="12218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5400" y="5650991"/>
              <a:ext cx="826008" cy="5608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5257" y="5723075"/>
              <a:ext cx="708638" cy="4113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5257" y="5691786"/>
              <a:ext cx="680566" cy="12218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20636" y="3949699"/>
              <a:ext cx="2685415" cy="1759585"/>
            </a:xfrm>
            <a:custGeom>
              <a:avLst/>
              <a:gdLst/>
              <a:ahLst/>
              <a:cxnLst/>
              <a:rect l="l" t="t" r="r" b="b"/>
              <a:pathLst>
                <a:path w="2685415" h="1759585">
                  <a:moveTo>
                    <a:pt x="2685186" y="21069"/>
                  </a:moveTo>
                  <a:lnTo>
                    <a:pt x="2591689" y="0"/>
                  </a:lnTo>
                  <a:lnTo>
                    <a:pt x="2593403" y="6997"/>
                  </a:lnTo>
                  <a:lnTo>
                    <a:pt x="2590457" y="6540"/>
                  </a:lnTo>
                  <a:lnTo>
                    <a:pt x="2592819" y="13919"/>
                  </a:lnTo>
                  <a:lnTo>
                    <a:pt x="2589631" y="13665"/>
                  </a:lnTo>
                  <a:lnTo>
                    <a:pt x="2592730" y="21310"/>
                  </a:lnTo>
                  <a:lnTo>
                    <a:pt x="2589352" y="21310"/>
                  </a:lnTo>
                  <a:lnTo>
                    <a:pt x="2593238" y="29070"/>
                  </a:lnTo>
                  <a:lnTo>
                    <a:pt x="2589707" y="29375"/>
                  </a:lnTo>
                  <a:lnTo>
                    <a:pt x="2590000" y="29870"/>
                  </a:lnTo>
                  <a:lnTo>
                    <a:pt x="0" y="669099"/>
                  </a:lnTo>
                  <a:lnTo>
                    <a:pt x="6845" y="696836"/>
                  </a:lnTo>
                  <a:lnTo>
                    <a:pt x="2289505" y="133451"/>
                  </a:lnTo>
                  <a:lnTo>
                    <a:pt x="151447" y="821766"/>
                  </a:lnTo>
                  <a:lnTo>
                    <a:pt x="160197" y="848969"/>
                  </a:lnTo>
                  <a:lnTo>
                    <a:pt x="2325967" y="151739"/>
                  </a:lnTo>
                  <a:lnTo>
                    <a:pt x="302844" y="974534"/>
                  </a:lnTo>
                  <a:lnTo>
                    <a:pt x="313601" y="1001001"/>
                  </a:lnTo>
                  <a:lnTo>
                    <a:pt x="2359241" y="169062"/>
                  </a:lnTo>
                  <a:lnTo>
                    <a:pt x="454202" y="1127404"/>
                  </a:lnTo>
                  <a:lnTo>
                    <a:pt x="467042" y="1152931"/>
                  </a:lnTo>
                  <a:lnTo>
                    <a:pt x="2388857" y="186156"/>
                  </a:lnTo>
                  <a:lnTo>
                    <a:pt x="605548" y="1280388"/>
                  </a:lnTo>
                  <a:lnTo>
                    <a:pt x="620496" y="1304747"/>
                  </a:lnTo>
                  <a:lnTo>
                    <a:pt x="2415489" y="203314"/>
                  </a:lnTo>
                  <a:lnTo>
                    <a:pt x="756907" y="1433499"/>
                  </a:lnTo>
                  <a:lnTo>
                    <a:pt x="773938" y="1456448"/>
                  </a:lnTo>
                  <a:lnTo>
                    <a:pt x="2439314" y="221234"/>
                  </a:lnTo>
                  <a:lnTo>
                    <a:pt x="908316" y="1586712"/>
                  </a:lnTo>
                  <a:lnTo>
                    <a:pt x="927328" y="1608035"/>
                  </a:lnTo>
                  <a:lnTo>
                    <a:pt x="2460688" y="240449"/>
                  </a:lnTo>
                  <a:lnTo>
                    <a:pt x="1059776" y="1740014"/>
                  </a:lnTo>
                  <a:lnTo>
                    <a:pt x="1080655" y="1759521"/>
                  </a:lnTo>
                  <a:lnTo>
                    <a:pt x="2632227" y="98691"/>
                  </a:lnTo>
                  <a:lnTo>
                    <a:pt x="2634538" y="102438"/>
                  </a:lnTo>
                  <a:lnTo>
                    <a:pt x="2636482" y="99314"/>
                  </a:lnTo>
                  <a:lnTo>
                    <a:pt x="2641866" y="106565"/>
                  </a:lnTo>
                  <a:lnTo>
                    <a:pt x="2643568" y="103212"/>
                  </a:lnTo>
                  <a:lnTo>
                    <a:pt x="2649740" y="110121"/>
                  </a:lnTo>
                  <a:lnTo>
                    <a:pt x="2651137" y="106591"/>
                  </a:lnTo>
                  <a:lnTo>
                    <a:pt x="2657995" y="112979"/>
                  </a:lnTo>
                  <a:lnTo>
                    <a:pt x="2672626" y="63525"/>
                  </a:lnTo>
                  <a:lnTo>
                    <a:pt x="2685186" y="21069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444225" y="4858004"/>
            <a:ext cx="143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Arial"/>
              </a:rPr>
              <a:t>Data Gathering</a:t>
            </a:r>
          </a:p>
        </p:txBody>
      </p: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18055" y="2559034"/>
            <a:ext cx="3327228" cy="1709371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9128351" y="4553204"/>
            <a:ext cx="1915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Arial"/>
              </a:rPr>
              <a:t>Using multiple GPUs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76" y="225585"/>
            <a:ext cx="87861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Federated Learning: What is it?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399" y="980728"/>
            <a:ext cx="9245599" cy="3759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A1B80E-11EF-C5BD-1032-C73CBD10ABAA}"/>
              </a:ext>
            </a:extLst>
          </p:cNvPr>
          <p:cNvSpPr txBox="1"/>
          <p:nvPr/>
        </p:nvSpPr>
        <p:spPr>
          <a:xfrm>
            <a:off x="479376" y="5988961"/>
            <a:ext cx="10287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" altLang="zh-CN" sz="1800" dirty="0">
                <a:cs typeface="Arial"/>
              </a:rPr>
              <a:t>Google: </a:t>
            </a:r>
            <a:r>
              <a:rPr lang="en" altLang="zh-CN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cs typeface="Arial"/>
              </a:rPr>
              <a:t>Federated Learning: Collaborative Machine Learning without Centralized Training Data</a:t>
            </a:r>
            <a:endParaRPr lang="en" altLang="zh-CN" dirty="0"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n" altLang="zh-CN" sz="1800" dirty="0">
                <a:cs typeface="Arial"/>
              </a:rPr>
              <a:t>Federated Learning: Challenges, Methods, and Future Directions, https://</a:t>
            </a:r>
            <a:r>
              <a:rPr lang="en" altLang="zh-CN" sz="1800" dirty="0" err="1">
                <a:cs typeface="Arial"/>
              </a:rPr>
              <a:t>arxiv.org</a:t>
            </a:r>
            <a:r>
              <a:rPr lang="en" altLang="zh-CN" sz="1800" dirty="0">
                <a:cs typeface="Arial"/>
              </a:rPr>
              <a:t>/pdf/1908.07873.pdf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97076F-C960-B28C-701E-502A6E50F5DD}"/>
              </a:ext>
            </a:extLst>
          </p:cNvPr>
          <p:cNvSpPr txBox="1"/>
          <p:nvPr/>
        </p:nvSpPr>
        <p:spPr>
          <a:xfrm>
            <a:off x="4481519" y="5056344"/>
            <a:ext cx="322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cs typeface="Arial"/>
              </a:rPr>
              <a:t>Next word prediction on mobile.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4844" y="6395944"/>
            <a:ext cx="848767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1400" dirty="0">
                <a:cs typeface="Arial"/>
              </a:rPr>
              <a:t>Federated Machine Learning: Concept and Applications, https://arxiv.org/pdf/1902.04885.pdf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5116" y="1289676"/>
            <a:ext cx="7001766" cy="34028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B951F1-7D4F-E57A-975B-ACB0E242FB20}"/>
              </a:ext>
            </a:extLst>
          </p:cNvPr>
          <p:cNvSpPr txBox="1"/>
          <p:nvPr/>
        </p:nvSpPr>
        <p:spPr>
          <a:xfrm>
            <a:off x="3215402" y="5018934"/>
            <a:ext cx="576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800" b="1" dirty="0">
                <a:cs typeface="Arial"/>
              </a:rPr>
              <a:t>Horizontal FL</a:t>
            </a:r>
            <a:r>
              <a:rPr lang="zh-CN" altLang="en" sz="1800" b="1" dirty="0">
                <a:cs typeface="Arial" panose="020B0604020202020204" pitchFamily="34" charset="0"/>
              </a:rPr>
              <a:t>（</a:t>
            </a:r>
            <a:r>
              <a:rPr lang="zh-CN" altLang="en-US" sz="1800" b="1" dirty="0">
                <a:cs typeface="Arial" panose="020B0604020202020204" pitchFamily="34" charset="0"/>
              </a:rPr>
              <a:t>横着切）</a:t>
            </a:r>
            <a:r>
              <a:rPr lang="en-US" altLang="zh-CN" sz="1800" dirty="0">
                <a:cs typeface="Arial"/>
              </a:rPr>
              <a:t>: </a:t>
            </a:r>
            <a:r>
              <a:rPr lang="en" altLang="zh-CN" sz="1800" dirty="0">
                <a:cs typeface="Arial"/>
              </a:rPr>
              <a:t>same features, different samples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33926E5-0CEF-010D-56C6-A7E3BCA2ED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115" y="223026"/>
            <a:ext cx="57365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Federated Learning: Types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9829" y="1317831"/>
            <a:ext cx="7032339" cy="34284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3D75D8-29A2-75FC-0705-28527CD375D9}"/>
              </a:ext>
            </a:extLst>
          </p:cNvPr>
          <p:cNvSpPr txBox="1"/>
          <p:nvPr/>
        </p:nvSpPr>
        <p:spPr>
          <a:xfrm>
            <a:off x="3298789" y="5140059"/>
            <a:ext cx="6093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cs typeface="Arial"/>
              </a:rPr>
              <a:t>Vertical FL</a:t>
            </a:r>
            <a:r>
              <a:rPr lang="zh-CN" altLang="en" sz="2000" b="1" dirty="0">
                <a:cs typeface="FZLTTHK--GBK1-0"/>
              </a:rPr>
              <a:t>（</a:t>
            </a:r>
            <a:r>
              <a:rPr lang="zh-CN" altLang="en-US" sz="2000" b="1" dirty="0">
                <a:cs typeface="FZLTTHK--GBK1-0"/>
              </a:rPr>
              <a:t>纵着切）</a:t>
            </a:r>
            <a:r>
              <a:rPr lang="en-US" altLang="zh-CN" sz="2000" dirty="0">
                <a:cs typeface="Arial"/>
              </a:rPr>
              <a:t>: </a:t>
            </a:r>
            <a:r>
              <a:rPr lang="en" altLang="zh-CN" sz="2000" dirty="0">
                <a:cs typeface="Arial"/>
              </a:rPr>
              <a:t>same samples, different features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3B99EE6-AE2B-9BCE-E89E-DC1C733E32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115" y="223026"/>
            <a:ext cx="57365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Federated Learning: Types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44F4837-90DF-BD87-5B5D-39F21100F0BA}"/>
              </a:ext>
            </a:extLst>
          </p:cNvPr>
          <p:cNvSpPr txBox="1"/>
          <p:nvPr/>
        </p:nvSpPr>
        <p:spPr>
          <a:xfrm>
            <a:off x="454844" y="6395944"/>
            <a:ext cx="848767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1400" dirty="0">
                <a:cs typeface="Arial"/>
              </a:rPr>
              <a:t>Federated Machine Learning: Concept and Applications, https://arxiv.org/pdf/1902.04885.pdf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15" y="223026"/>
            <a:ext cx="57365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Federated Learning: Types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7490" y="1500651"/>
            <a:ext cx="7595955" cy="34004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F81B31-77C9-779E-626A-8D73D595E433}"/>
              </a:ext>
            </a:extLst>
          </p:cNvPr>
          <p:cNvSpPr txBox="1"/>
          <p:nvPr/>
        </p:nvSpPr>
        <p:spPr>
          <a:xfrm>
            <a:off x="2937646" y="5281072"/>
            <a:ext cx="633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800" b="1" dirty="0">
                <a:cs typeface="Arial"/>
              </a:rPr>
              <a:t>Federated Transfer Learning</a:t>
            </a:r>
            <a:r>
              <a:rPr lang="en" altLang="zh-CN" sz="1800" dirty="0">
                <a:cs typeface="Arial"/>
              </a:rPr>
              <a:t>: different samples, different features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54F7D95-D4CB-76FC-F870-5EDD859137D1}"/>
              </a:ext>
            </a:extLst>
          </p:cNvPr>
          <p:cNvSpPr txBox="1"/>
          <p:nvPr/>
        </p:nvSpPr>
        <p:spPr>
          <a:xfrm>
            <a:off x="454844" y="6395944"/>
            <a:ext cx="848767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1400" dirty="0">
                <a:cs typeface="Arial"/>
              </a:rPr>
              <a:t>Federated Machine Learning: Concept and Applications, https://arxiv.org/pdf/1902.04885.pdf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a9bf63bc66372fbc36249b014546c7e6f55d2c3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36116</TotalTime>
  <Words>1639</Words>
  <Application>Microsoft Macintosh PowerPoint</Application>
  <PresentationFormat>宽屏</PresentationFormat>
  <Paragraphs>266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Microsoft YaHei</vt:lpstr>
      <vt:lpstr>AppleGothic</vt:lpstr>
      <vt:lpstr>Arial</vt:lpstr>
      <vt:lpstr>Avenir-BookOblique</vt:lpstr>
      <vt:lpstr>Calibri</vt:lpstr>
      <vt:lpstr>Times New Roman</vt:lpstr>
      <vt:lpstr>Office 主题</vt:lpstr>
      <vt:lpstr>PowerPoint 演示文稿</vt:lpstr>
      <vt:lpstr>Recap: week 10</vt:lpstr>
      <vt:lpstr>This Week</vt:lpstr>
      <vt:lpstr>Traditional Machine Learning</vt:lpstr>
      <vt:lpstr>Traditional Machine Learning</vt:lpstr>
      <vt:lpstr>Federated Learning: What is it?</vt:lpstr>
      <vt:lpstr>Federated Learning: Types</vt:lpstr>
      <vt:lpstr>Federated Learning: Types</vt:lpstr>
      <vt:lpstr>Federated Learning: Types</vt:lpstr>
      <vt:lpstr>Compare Different Paradigms</vt:lpstr>
      <vt:lpstr>Compare Different Paradigms</vt:lpstr>
      <vt:lpstr>Federated Learning Frameworks</vt:lpstr>
      <vt:lpstr>Objectives and Updates in FL</vt:lpstr>
      <vt:lpstr>Federated Learning – Major Challenges</vt:lpstr>
      <vt:lpstr>Federated Learning - Horizontal</vt:lpstr>
      <vt:lpstr>Privacy and Security Threats</vt:lpstr>
      <vt:lpstr>Summary of Threat Models</vt:lpstr>
      <vt:lpstr>Summary of Attacks</vt:lpstr>
      <vt:lpstr>Poisoning Attacks</vt:lpstr>
      <vt:lpstr>Data Poisoning Attacks in Traditional ML</vt:lpstr>
      <vt:lpstr>Data Poisoning Attacks in Traditional ML</vt:lpstr>
      <vt:lpstr>FL Poisoning Attacks – Model Poisoning</vt:lpstr>
      <vt:lpstr>Privacy Attacks</vt:lpstr>
      <vt:lpstr>Privacy Attacks – Inference Attacks</vt:lpstr>
      <vt:lpstr>Privacy Attacks – Inference Attacks</vt:lpstr>
      <vt:lpstr>Privacy Attacks – Inference Attacks</vt:lpstr>
      <vt:lpstr>Defenses – Privacy Defense</vt:lpstr>
      <vt:lpstr>Defenses – Privacy Defense</vt:lpstr>
      <vt:lpstr>Defenses – Privacy Defense</vt:lpstr>
      <vt:lpstr>Defenses – Privacy Defense</vt:lpstr>
      <vt:lpstr>Defenses – Privacy Defense</vt:lpstr>
      <vt:lpstr>Defenses – Privacy Defense</vt:lpstr>
      <vt:lpstr>Vanilla FL</vt:lpstr>
      <vt:lpstr>Centralized DP</vt:lpstr>
      <vt:lpstr>Local DP</vt:lpstr>
      <vt:lpstr>Distributed DP</vt:lpstr>
      <vt:lpstr>Defenses – Byzantine Defense</vt:lpstr>
      <vt:lpstr>Defenses – Byzantine Defense</vt:lpstr>
      <vt:lpstr>Defenses – Byzantine Defense</vt:lpstr>
      <vt:lpstr>Defenses – Byzantine Defense</vt:lpstr>
      <vt:lpstr>Defenses – Sybil Defense</vt:lpstr>
      <vt:lpstr>Defenses – Sybil Defense</vt:lpstr>
      <vt:lpstr>Defenses - Summary</vt:lpstr>
      <vt:lpstr>Remaining Challenges and Future Research</vt:lpstr>
      <vt:lpstr>Remaining Challenges and Future Research</vt:lpstr>
      <vt:lpstr>Remaining Challenges and Future Research</vt:lpstr>
      <vt:lpstr>Remaining Challenges and Future Research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</dc:creator>
  <cp:lastModifiedBy>Daniel Ma</cp:lastModifiedBy>
  <cp:revision>5522</cp:revision>
  <dcterms:created xsi:type="dcterms:W3CDTF">2017-04-27T02:47:00Z</dcterms:created>
  <dcterms:modified xsi:type="dcterms:W3CDTF">2024-10-05T13:49:07Z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